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70" r:id="rId5"/>
    <p:sldId id="268" r:id="rId6"/>
    <p:sldId id="269" r:id="rId7"/>
    <p:sldId id="262" r:id="rId8"/>
    <p:sldId id="263" r:id="rId9"/>
    <p:sldId id="264" r:id="rId10"/>
    <p:sldId id="271" r:id="rId11"/>
    <p:sldId id="265" r:id="rId12"/>
    <p:sldId id="266" r:id="rId13"/>
    <p:sldId id="267" r:id="rId1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709FF"/>
    <a:srgbClr val="0066FF"/>
    <a:srgbClr val="FF00A8"/>
    <a:srgbClr val="EF8C23"/>
    <a:srgbClr val="0F6571"/>
    <a:srgbClr val="5306AD"/>
    <a:srgbClr val="84FF92"/>
    <a:srgbClr val="FE690E"/>
    <a:srgbClr val="17CBC2"/>
    <a:srgbClr val="832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 showGuides="1">
      <p:cViewPr>
        <p:scale>
          <a:sx n="100" d="100"/>
          <a:sy n="100" d="100"/>
        </p:scale>
        <p:origin x="168" y="3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.xlsx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5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solidFill>
                <a:srgbClr val="0066FF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2A7E-4A6E-8775-D3AF080B0A0C}"/>
              </c:ext>
            </c:extLst>
          </c:dPt>
          <c:dPt>
            <c:idx val="1"/>
            <c:bubble3D val="0"/>
            <c:explosion val="19"/>
            <c:spPr>
              <a:solidFill>
                <a:srgbClr val="FF00A8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2A7E-4A6E-8775-D3AF080B0A0C}"/>
              </c:ext>
            </c:extLst>
          </c:dPt>
          <c:dPt>
            <c:idx val="2"/>
            <c:bubble3D val="0"/>
            <c:explosion val="14"/>
            <c:spPr>
              <a:solidFill>
                <a:srgbClr val="7709FF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2A7E-4A6E-8775-D3AF080B0A0C}"/>
              </c:ext>
            </c:extLst>
          </c:dPt>
          <c:dLbls>
            <c:dLbl>
              <c:idx val="2"/>
              <c:layout>
                <c:manualLayout>
                  <c:x val="-2.7499259889779214E-2"/>
                  <c:y val="0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2A7E-4A6E-8775-D3AF080B0A0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36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Лист1!$A$2:$A$4</c:f>
              <c:strCache>
                <c:ptCount val="3"/>
                <c:pt idx="0">
                  <c:v>Кандидати наук</c:v>
                </c:pt>
                <c:pt idx="1">
                  <c:v>Доктори наук</c:v>
                </c:pt>
                <c:pt idx="2">
                  <c:v>Без ступеня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170</c:v>
                </c:pt>
                <c:pt idx="1">
                  <c:v>37</c:v>
                </c:pt>
                <c:pt idx="2">
                  <c:v>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2CE-4E1D-97E8-2B3CD46F233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65822401695859867"/>
          <c:y val="0.48826977738851962"/>
          <c:w val="0.30171006661773897"/>
          <c:h val="0.4429916518456031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10"/>
          <c:dPt>
            <c:idx val="0"/>
            <c:bubble3D val="0"/>
            <c:spPr>
              <a:solidFill>
                <a:srgbClr val="0066FF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2A7E-4A6E-8775-D3AF080B0A0C}"/>
              </c:ext>
            </c:extLst>
          </c:dPt>
          <c:dPt>
            <c:idx val="1"/>
            <c:bubble3D val="0"/>
            <c:spPr>
              <a:solidFill>
                <a:srgbClr val="FF00A8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2A7E-4A6E-8775-D3AF080B0A0C}"/>
              </c:ext>
            </c:extLst>
          </c:dPt>
          <c:dPt>
            <c:idx val="2"/>
            <c:bubble3D val="0"/>
            <c:spPr>
              <a:solidFill>
                <a:srgbClr val="7709FF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2A7E-4A6E-8775-D3AF080B0A0C}"/>
              </c:ext>
            </c:extLst>
          </c:dPt>
          <c:dLbls>
            <c:dLbl>
              <c:idx val="0"/>
              <c:layout>
                <c:manualLayout>
                  <c:x val="-5.4441995269119215E-3"/>
                  <c:y val="3.9511509152981093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2A7E-4A6E-8775-D3AF080B0A0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Лист1!$A$2:$A$4</c:f>
              <c:strCache>
                <c:ptCount val="3"/>
                <c:pt idx="0">
                  <c:v>Кандидати наук </c:v>
                </c:pt>
                <c:pt idx="1">
                  <c:v>Доктори наук</c:v>
                </c:pt>
                <c:pt idx="2">
                  <c:v>Без ступеня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121</c:v>
                </c:pt>
                <c:pt idx="1">
                  <c:v>20</c:v>
                </c:pt>
                <c:pt idx="2">
                  <c:v>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2CE-4E1D-97E8-2B3CD46F233C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10"/>
          <c:dPt>
            <c:idx val="0"/>
            <c:bubble3D val="0"/>
            <c:spPr>
              <a:solidFill>
                <a:srgbClr val="0066FF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2A7E-4A6E-8775-D3AF080B0A0C}"/>
              </c:ext>
            </c:extLst>
          </c:dPt>
          <c:dPt>
            <c:idx val="1"/>
            <c:bubble3D val="0"/>
            <c:spPr>
              <a:solidFill>
                <a:srgbClr val="FF00A8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2A7E-4A6E-8775-D3AF080B0A0C}"/>
              </c:ext>
            </c:extLst>
          </c:dPt>
          <c:dPt>
            <c:idx val="2"/>
            <c:bubble3D val="0"/>
            <c:spPr>
              <a:solidFill>
                <a:srgbClr val="7709FF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2A7E-4A6E-8775-D3AF080B0A0C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Лист1!$A$2:$A$4</c:f>
              <c:strCache>
                <c:ptCount val="3"/>
                <c:pt idx="0">
                  <c:v>Кандидати наук</c:v>
                </c:pt>
                <c:pt idx="1">
                  <c:v>Доктори наук</c:v>
                </c:pt>
                <c:pt idx="2">
                  <c:v>Без ступеня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42</c:v>
                </c:pt>
                <c:pt idx="1">
                  <c:v>14</c:v>
                </c:pt>
                <c:pt idx="2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2CE-4E1D-97E8-2B3CD46F233C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10"/>
          <c:dPt>
            <c:idx val="0"/>
            <c:bubble3D val="0"/>
            <c:spPr>
              <a:solidFill>
                <a:srgbClr val="0066FF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2A7E-4A6E-8775-D3AF080B0A0C}"/>
              </c:ext>
            </c:extLst>
          </c:dPt>
          <c:dPt>
            <c:idx val="1"/>
            <c:bubble3D val="0"/>
            <c:spPr>
              <a:solidFill>
                <a:srgbClr val="FF00A8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2A7E-4A6E-8775-D3AF080B0A0C}"/>
              </c:ext>
            </c:extLst>
          </c:dPt>
          <c:dPt>
            <c:idx val="2"/>
            <c:bubble3D val="0"/>
            <c:spPr>
              <a:solidFill>
                <a:srgbClr val="7709FF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2A7E-4A6E-8775-D3AF080B0A0C}"/>
              </c:ext>
            </c:extLst>
          </c:dPt>
          <c:dLbls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2A7E-4A6E-8775-D3AF080B0A0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Лист1!$A$2:$A$4</c:f>
              <c:strCache>
                <c:ptCount val="3"/>
                <c:pt idx="0">
                  <c:v>Кандидати наук</c:v>
                </c:pt>
                <c:pt idx="1">
                  <c:v>Доктори наук</c:v>
                </c:pt>
                <c:pt idx="2">
                  <c:v>Без ступеня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7</c:v>
                </c:pt>
                <c:pt idx="1">
                  <c:v>3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2CE-4E1D-97E8-2B3CD46F233C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rgbClr val="FF04FF"/>
            </a:solidFill>
          </c:spPr>
          <c:dPt>
            <c:idx val="0"/>
            <c:bubble3D val="0"/>
            <c:spPr>
              <a:solidFill>
                <a:srgbClr val="FF00A8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BA68-4F24-9A99-66EC1B3F5818}"/>
              </c:ext>
            </c:extLst>
          </c:dPt>
          <c:dPt>
            <c:idx val="1"/>
            <c:bubble3D val="0"/>
            <c:spPr>
              <a:solidFill>
                <a:srgbClr val="7709FF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BA68-4F24-9A99-66EC1B3F5818}"/>
              </c:ext>
            </c:extLst>
          </c:dPt>
          <c:dLbls>
            <c:delete val="1"/>
          </c:dLbls>
          <c:cat>
            <c:strRef>
              <c:f>Лист1!$A$2:$A$3</c:f>
              <c:strCache>
                <c:ptCount val="2"/>
                <c:pt idx="0">
                  <c:v>Загальний фонд</c:v>
                </c:pt>
                <c:pt idx="1">
                  <c:v>Спеціальний фонд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1.7</c:v>
                </c:pt>
                <c:pt idx="1">
                  <c:v>0.8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BA68-4F24-9A99-66EC1B3F5818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0"/>
      </c:doughnutChart>
      <c:spPr>
        <a:noFill/>
        <a:ln w="25404">
          <a:noFill/>
        </a:ln>
      </c:spPr>
    </c:plotArea>
    <c:legend>
      <c:legendPos val="l"/>
      <c:layout>
        <c:manualLayout>
          <c:xMode val="edge"/>
          <c:yMode val="edge"/>
          <c:x val="1.0015788668436386E-2"/>
          <c:y val="0"/>
          <c:w val="0.55672288126637426"/>
          <c:h val="0.24676204203968635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zero"/>
    <c:showDLblsOverMax val="0"/>
  </c:chart>
  <c:spPr>
    <a:noFill/>
    <a:ln>
      <a:noFill/>
    </a:ln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9.711187741069929E-3"/>
          <c:y val="7.4287582915471481E-2"/>
          <c:w val="0.91042133867542174"/>
          <c:h val="0.74849166975945003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FF04FF"/>
            </a:solidFill>
            <a:ln>
              <a:noFill/>
            </a:ln>
            <a:effectLst/>
            <a:sp3d/>
          </c:spPr>
          <c:invertIfNegative val="0"/>
          <c:dPt>
            <c:idx val="0"/>
            <c:invertIfNegative val="0"/>
            <c:bubble3D val="0"/>
            <c:spPr>
              <a:solidFill>
                <a:srgbClr val="7709FF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0-73BD-4218-8CCA-2482E86B8DCA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73BD-4218-8CCA-2482E86B8DCA}"/>
              </c:ext>
            </c:extLst>
          </c:dPt>
          <c:dPt>
            <c:idx val="2"/>
            <c:invertIfNegative val="0"/>
            <c:bubble3D val="0"/>
            <c:spPr>
              <a:solidFill>
                <a:srgbClr val="0066FF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2-73BD-4218-8CCA-2482E86B8DCA}"/>
              </c:ext>
            </c:extLst>
          </c:dPt>
          <c:dPt>
            <c:idx val="3"/>
            <c:invertIfNegative val="0"/>
            <c:bubble3D val="0"/>
            <c:spPr>
              <a:solidFill>
                <a:srgbClr val="FF00A8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3-73BD-4218-8CCA-2482E86B8DCA}"/>
              </c:ext>
            </c:extLst>
          </c:dPt>
          <c:dLbls>
            <c:dLbl>
              <c:idx val="0"/>
              <c:layout>
                <c:manualLayout>
                  <c:x val="1.5255534127117222E-2"/>
                  <c:y val="5.070608021721945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73BD-4218-8CCA-2482E86B8DCA}"/>
                </c:ext>
              </c:extLst>
            </c:dLbl>
            <c:dLbl>
              <c:idx val="1"/>
              <c:layout>
                <c:manualLayout>
                  <c:x val="1.9966879087707529E-2"/>
                  <c:y val="1.4150015793423074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36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9.3993952289116223E-2"/>
                      <c:h val="0.17314327002408289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73BD-4218-8CCA-2482E86B8DCA}"/>
                </c:ext>
              </c:extLst>
            </c:dLbl>
            <c:dLbl>
              <c:idx val="2"/>
              <c:layout>
                <c:manualLayout>
                  <c:x val="1.3311252725138353E-2"/>
                  <c:y val="-1.042560907740225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73BD-4218-8CCA-2482E86B8DCA}"/>
                </c:ext>
              </c:extLst>
            </c:dLbl>
            <c:dLbl>
              <c:idx val="3"/>
              <c:layout>
                <c:manualLayout>
                  <c:x val="-0.1203617621163845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73BD-4218-8CCA-2482E86B8DC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36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</c:numCache>
            </c:num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6</c:v>
                </c:pt>
                <c:pt idx="1">
                  <c:v>3</c:v>
                </c:pt>
                <c:pt idx="2">
                  <c:v>4</c:v>
                </c:pt>
                <c:pt idx="3">
                  <c:v>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73BD-4218-8CCA-2482E86B8DCA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534524288"/>
        <c:axId val="534525824"/>
        <c:axId val="0"/>
      </c:bar3DChart>
      <c:catAx>
        <c:axId val="5345242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534525824"/>
        <c:crosses val="autoZero"/>
        <c:auto val="1"/>
        <c:lblAlgn val="ctr"/>
        <c:lblOffset val="100"/>
        <c:noMultiLvlLbl val="0"/>
      </c:catAx>
      <c:valAx>
        <c:axId val="534525824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5345242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90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5E990-9726-4E3F-9A77-D0E6E9B5F58C}" type="datetimeFigureOut">
              <a:rPr lang="ru-RU" smtClean="0"/>
              <a:t>24.01.2020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27AD2-6582-4075-9CB5-FADA4370D9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1616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5E990-9726-4E3F-9A77-D0E6E9B5F58C}" type="datetimeFigureOut">
              <a:rPr lang="ru-RU" smtClean="0"/>
              <a:t>24.01.2020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27AD2-6582-4075-9CB5-FADA4370D9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86960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5E990-9726-4E3F-9A77-D0E6E9B5F58C}" type="datetimeFigureOut">
              <a:rPr lang="ru-RU" smtClean="0"/>
              <a:t>24.01.2020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27AD2-6582-4075-9CB5-FADA4370D9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62501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5E990-9726-4E3F-9A77-D0E6E9B5F58C}" type="datetimeFigureOut">
              <a:rPr lang="ru-RU" smtClean="0"/>
              <a:t>24.01.2020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27AD2-6582-4075-9CB5-FADA4370D9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33335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5E990-9726-4E3F-9A77-D0E6E9B5F58C}" type="datetimeFigureOut">
              <a:rPr lang="ru-RU" smtClean="0"/>
              <a:t>24.01.2020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27AD2-6582-4075-9CB5-FADA4370D9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89458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5E990-9726-4E3F-9A77-D0E6E9B5F58C}" type="datetimeFigureOut">
              <a:rPr lang="ru-RU" smtClean="0"/>
              <a:t>24.01.2020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27AD2-6582-4075-9CB5-FADA4370D9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43433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5E990-9726-4E3F-9A77-D0E6E9B5F58C}" type="datetimeFigureOut">
              <a:rPr lang="ru-RU" smtClean="0"/>
              <a:t>24.01.2020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27AD2-6582-4075-9CB5-FADA4370D9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38453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5E990-9726-4E3F-9A77-D0E6E9B5F58C}" type="datetimeFigureOut">
              <a:rPr lang="ru-RU" smtClean="0"/>
              <a:t>24.01.2020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27AD2-6582-4075-9CB5-FADA4370D9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33161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5E990-9726-4E3F-9A77-D0E6E9B5F58C}" type="datetimeFigureOut">
              <a:rPr lang="ru-RU" smtClean="0"/>
              <a:t>24.01.2020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27AD2-6582-4075-9CB5-FADA4370D9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62343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5E990-9726-4E3F-9A77-D0E6E9B5F58C}" type="datetimeFigureOut">
              <a:rPr lang="ru-RU" smtClean="0"/>
              <a:t>24.01.2020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27AD2-6582-4075-9CB5-FADA4370D9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02799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5E990-9726-4E3F-9A77-D0E6E9B5F58C}" type="datetimeFigureOut">
              <a:rPr lang="ru-RU" smtClean="0"/>
              <a:t>24.01.2020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27AD2-6582-4075-9CB5-FADA4370D9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83468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A5E990-9726-4E3F-9A77-D0E6E9B5F58C}" type="datetimeFigureOut">
              <a:rPr lang="ru-RU" smtClean="0"/>
              <a:t>24.01.2020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F27AD2-6582-4075-9CB5-FADA4370D9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8017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8.png"/><Relationship Id="rId7" Type="http://schemas.openxmlformats.org/officeDocument/2006/relationships/image" Target="../media/image51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50.png"/><Relationship Id="rId10" Type="http://schemas.openxmlformats.org/officeDocument/2006/relationships/image" Target="../media/image10.png"/><Relationship Id="rId4" Type="http://schemas.openxmlformats.org/officeDocument/2006/relationships/image" Target="../media/image49.png"/><Relationship Id="rId9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3.jpeg"/><Relationship Id="rId7" Type="http://schemas.openxmlformats.org/officeDocument/2006/relationships/image" Target="../media/image57.jp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g"/><Relationship Id="rId5" Type="http://schemas.openxmlformats.org/officeDocument/2006/relationships/image" Target="../media/image55.gif"/><Relationship Id="rId4" Type="http://schemas.openxmlformats.org/officeDocument/2006/relationships/image" Target="../media/image54.jpg"/><Relationship Id="rId9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chart" Target="../charts/chart6.xml"/><Relationship Id="rId3" Type="http://schemas.openxmlformats.org/officeDocument/2006/relationships/image" Target="../media/image59.jpeg"/><Relationship Id="rId7" Type="http://schemas.openxmlformats.org/officeDocument/2006/relationships/image" Target="../media/image63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openxmlformats.org/officeDocument/2006/relationships/chart" Target="../charts/chart4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3.xml"/><Relationship Id="rId11" Type="http://schemas.openxmlformats.org/officeDocument/2006/relationships/image" Target="../media/image11.png"/><Relationship Id="rId5" Type="http://schemas.openxmlformats.org/officeDocument/2006/relationships/chart" Target="../charts/chart2.xml"/><Relationship Id="rId10" Type="http://schemas.openxmlformats.org/officeDocument/2006/relationships/image" Target="../media/image10.png"/><Relationship Id="rId4" Type="http://schemas.openxmlformats.org/officeDocument/2006/relationships/chart" Target="../charts/chart1.xml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g"/><Relationship Id="rId11" Type="http://schemas.openxmlformats.org/officeDocument/2006/relationships/image" Target="../media/image20.png"/><Relationship Id="rId5" Type="http://schemas.openxmlformats.org/officeDocument/2006/relationships/image" Target="../media/image14.jpg"/><Relationship Id="rId10" Type="http://schemas.openxmlformats.org/officeDocument/2006/relationships/image" Target="../media/image19.png"/><Relationship Id="rId4" Type="http://schemas.openxmlformats.org/officeDocument/2006/relationships/image" Target="../media/image4.png"/><Relationship Id="rId9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jp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jpeg"/><Relationship Id="rId10" Type="http://schemas.openxmlformats.org/officeDocument/2006/relationships/image" Target="../media/image29.png"/><Relationship Id="rId4" Type="http://schemas.openxmlformats.org/officeDocument/2006/relationships/image" Target="../media/image23.jpg"/><Relationship Id="rId9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2.png"/><Relationship Id="rId7" Type="http://schemas.openxmlformats.org/officeDocument/2006/relationships/image" Target="../media/image45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17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006512"/>
            <a:ext cx="12192000" cy="63796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98637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8673263"/>
              </p:ext>
            </p:extLst>
          </p:nvPr>
        </p:nvGraphicFramePr>
        <p:xfrm>
          <a:off x="838200" y="5182505"/>
          <a:ext cx="10515601" cy="14935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88059">
                  <a:extLst>
                    <a:ext uri="{9D8B030D-6E8A-4147-A177-3AD203B41FA5}">
                      <a16:colId xmlns:a16="http://schemas.microsoft.com/office/drawing/2014/main" val="1366336341"/>
                    </a:ext>
                  </a:extLst>
                </a:gridCol>
                <a:gridCol w="2500610">
                  <a:extLst>
                    <a:ext uri="{9D8B030D-6E8A-4147-A177-3AD203B41FA5}">
                      <a16:colId xmlns:a16="http://schemas.microsoft.com/office/drawing/2014/main" val="4079962119"/>
                    </a:ext>
                  </a:extLst>
                </a:gridCol>
                <a:gridCol w="2288195">
                  <a:extLst>
                    <a:ext uri="{9D8B030D-6E8A-4147-A177-3AD203B41FA5}">
                      <a16:colId xmlns:a16="http://schemas.microsoft.com/office/drawing/2014/main" val="1809838729"/>
                    </a:ext>
                  </a:extLst>
                </a:gridCol>
                <a:gridCol w="2664653">
                  <a:extLst>
                    <a:ext uri="{9D8B030D-6E8A-4147-A177-3AD203B41FA5}">
                      <a16:colId xmlns:a16="http://schemas.microsoft.com/office/drawing/2014/main" val="1619117961"/>
                    </a:ext>
                  </a:extLst>
                </a:gridCol>
                <a:gridCol w="1674084">
                  <a:extLst>
                    <a:ext uri="{9D8B030D-6E8A-4147-A177-3AD203B41FA5}">
                      <a16:colId xmlns:a16="http://schemas.microsoft.com/office/drawing/2014/main" val="35136681"/>
                    </a:ext>
                  </a:extLst>
                </a:gridCol>
              </a:tblGrid>
              <a:tr h="21336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dirty="0">
                          <a:solidFill>
                            <a:schemeClr val="tx1"/>
                          </a:solidFill>
                          <a:effectLst/>
                        </a:rPr>
                        <a:t>Гуманітарний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dirty="0">
                          <a:solidFill>
                            <a:schemeClr val="tx1"/>
                          </a:solidFill>
                          <a:effectLst/>
                        </a:rPr>
                        <a:t>Суспільний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dirty="0">
                          <a:solidFill>
                            <a:schemeClr val="tx1"/>
                          </a:solidFill>
                          <a:effectLst/>
                        </a:rPr>
                        <a:t>Природничий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dirty="0">
                          <a:solidFill>
                            <a:schemeClr val="tx1"/>
                          </a:solidFill>
                          <a:effectLst/>
                        </a:rPr>
                        <a:t>Всього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95905618"/>
                  </a:ext>
                </a:extLst>
              </a:tr>
              <a:tr h="21336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>
                          <a:solidFill>
                            <a:schemeClr val="tx1"/>
                          </a:solidFill>
                          <a:effectLst/>
                        </a:rPr>
                        <a:t>2015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dirty="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>
                          <a:solidFill>
                            <a:schemeClr val="tx1"/>
                          </a:solidFill>
                          <a:effectLst/>
                        </a:rPr>
                        <a:t>0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>
                          <a:solidFill>
                            <a:schemeClr val="tx1"/>
                          </a:solidFill>
                          <a:effectLst/>
                        </a:rPr>
                        <a:t>11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b="1" dirty="0">
                          <a:solidFill>
                            <a:schemeClr val="tx1"/>
                          </a:solidFill>
                          <a:effectLst/>
                        </a:rPr>
                        <a:t>12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14049777"/>
                  </a:ext>
                </a:extLst>
              </a:tr>
              <a:tr h="21336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>
                          <a:solidFill>
                            <a:schemeClr val="tx1"/>
                          </a:solidFill>
                          <a:effectLst/>
                        </a:rPr>
                        <a:t>2016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dirty="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>
                          <a:solidFill>
                            <a:schemeClr val="tx1"/>
                          </a:solidFill>
                          <a:effectLst/>
                        </a:rPr>
                        <a:t>5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b="1" dirty="0">
                          <a:solidFill>
                            <a:schemeClr val="tx1"/>
                          </a:solidFill>
                          <a:effectLst/>
                        </a:rPr>
                        <a:t>6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16904507"/>
                  </a:ext>
                </a:extLst>
              </a:tr>
              <a:tr h="21336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>
                          <a:solidFill>
                            <a:schemeClr val="tx1"/>
                          </a:solidFill>
                          <a:effectLst/>
                        </a:rPr>
                        <a:t>2017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dirty="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>
                          <a:solidFill>
                            <a:schemeClr val="tx1"/>
                          </a:solidFill>
                          <a:effectLst/>
                        </a:rPr>
                        <a:t>15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b="1" dirty="0">
                          <a:solidFill>
                            <a:schemeClr val="tx1"/>
                          </a:solidFill>
                          <a:effectLst/>
                        </a:rPr>
                        <a:t>16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1552623"/>
                  </a:ext>
                </a:extLst>
              </a:tr>
              <a:tr h="21336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>
                          <a:solidFill>
                            <a:schemeClr val="tx1"/>
                          </a:solidFill>
                          <a:effectLst/>
                        </a:rPr>
                        <a:t>2018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dirty="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dirty="0">
                          <a:solidFill>
                            <a:schemeClr val="tx1"/>
                          </a:solidFill>
                          <a:effectLst/>
                        </a:rPr>
                        <a:t>11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b="1" dirty="0">
                          <a:solidFill>
                            <a:schemeClr val="tx1"/>
                          </a:solidFill>
                          <a:effectLst/>
                        </a:rPr>
                        <a:t>12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48730862"/>
                  </a:ext>
                </a:extLst>
              </a:tr>
              <a:tr h="21336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>
                          <a:solidFill>
                            <a:schemeClr val="tx1"/>
                          </a:solidFill>
                          <a:effectLst/>
                        </a:rPr>
                        <a:t>2019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</a:rPr>
                        <a:t>6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10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b="1" dirty="0">
                          <a:solidFill>
                            <a:schemeClr val="tx1"/>
                          </a:solidFill>
                          <a:effectLst/>
                        </a:rPr>
                        <a:t>16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17360146"/>
                  </a:ext>
                </a:extLst>
              </a:tr>
              <a:tr h="21336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>
                          <a:solidFill>
                            <a:schemeClr val="tx1"/>
                          </a:solidFill>
                          <a:effectLst/>
                        </a:rPr>
                        <a:t>Всього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>
                          <a:solidFill>
                            <a:schemeClr val="tx1"/>
                          </a:solidFill>
                          <a:effectLst/>
                        </a:rPr>
                        <a:t>9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dirty="0">
                          <a:solidFill>
                            <a:schemeClr val="tx1"/>
                          </a:solidFill>
                          <a:effectLst/>
                        </a:rPr>
                        <a:t>52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b="1" dirty="0">
                          <a:solidFill>
                            <a:schemeClr val="tx1"/>
                          </a:solidFill>
                          <a:effectLst/>
                        </a:rPr>
                        <a:t>62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5743218"/>
                  </a:ext>
                </a:extLst>
              </a:tr>
            </a:tbl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1987" y="4981159"/>
            <a:ext cx="360000" cy="360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4241" y="4981159"/>
            <a:ext cx="360000" cy="360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6647" y="4981159"/>
            <a:ext cx="360000" cy="3600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45207" y="4981159"/>
            <a:ext cx="625262" cy="3600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315" y="4930453"/>
            <a:ext cx="584359" cy="409924"/>
          </a:xfrm>
          <a:prstGeom prst="rect">
            <a:avLst/>
          </a:prstGeom>
        </p:spPr>
      </p:pic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11358"/>
              </p:ext>
            </p:extLst>
          </p:nvPr>
        </p:nvGraphicFramePr>
        <p:xfrm>
          <a:off x="838200" y="3288849"/>
          <a:ext cx="10515601" cy="14935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84057">
                  <a:extLst>
                    <a:ext uri="{9D8B030D-6E8A-4147-A177-3AD203B41FA5}">
                      <a16:colId xmlns:a16="http://schemas.microsoft.com/office/drawing/2014/main" val="4027205348"/>
                    </a:ext>
                  </a:extLst>
                </a:gridCol>
                <a:gridCol w="2704612">
                  <a:extLst>
                    <a:ext uri="{9D8B030D-6E8A-4147-A177-3AD203B41FA5}">
                      <a16:colId xmlns:a16="http://schemas.microsoft.com/office/drawing/2014/main" val="3417430085"/>
                    </a:ext>
                  </a:extLst>
                </a:gridCol>
                <a:gridCol w="2288195">
                  <a:extLst>
                    <a:ext uri="{9D8B030D-6E8A-4147-A177-3AD203B41FA5}">
                      <a16:colId xmlns:a16="http://schemas.microsoft.com/office/drawing/2014/main" val="3154147986"/>
                    </a:ext>
                  </a:extLst>
                </a:gridCol>
                <a:gridCol w="2664653">
                  <a:extLst>
                    <a:ext uri="{9D8B030D-6E8A-4147-A177-3AD203B41FA5}">
                      <a16:colId xmlns:a16="http://schemas.microsoft.com/office/drawing/2014/main" val="1287074897"/>
                    </a:ext>
                  </a:extLst>
                </a:gridCol>
                <a:gridCol w="1674084">
                  <a:extLst>
                    <a:ext uri="{9D8B030D-6E8A-4147-A177-3AD203B41FA5}">
                      <a16:colId xmlns:a16="http://schemas.microsoft.com/office/drawing/2014/main" val="2649940313"/>
                    </a:ext>
                  </a:extLst>
                </a:gridCol>
              </a:tblGrid>
              <a:tr h="21336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dirty="0">
                          <a:solidFill>
                            <a:schemeClr val="tx1"/>
                          </a:solidFill>
                          <a:effectLst/>
                        </a:rPr>
                        <a:t>Гуманітарний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>
                          <a:solidFill>
                            <a:schemeClr val="tx1"/>
                          </a:solidFill>
                          <a:effectLst/>
                        </a:rPr>
                        <a:t>Суспільний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dirty="0">
                          <a:solidFill>
                            <a:schemeClr val="tx1"/>
                          </a:solidFill>
                          <a:effectLst/>
                        </a:rPr>
                        <a:t>Природничий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dirty="0">
                          <a:solidFill>
                            <a:schemeClr val="tx1"/>
                          </a:solidFill>
                          <a:effectLst/>
                        </a:rPr>
                        <a:t>Всього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84173271"/>
                  </a:ext>
                </a:extLst>
              </a:tr>
              <a:tr h="21336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>
                          <a:solidFill>
                            <a:schemeClr val="tx1"/>
                          </a:solidFill>
                          <a:effectLst/>
                        </a:rPr>
                        <a:t>2015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dirty="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dirty="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dirty="0">
                          <a:solidFill>
                            <a:schemeClr val="tx1"/>
                          </a:solidFill>
                          <a:effectLst/>
                        </a:rPr>
                        <a:t>9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b="1" dirty="0">
                          <a:solidFill>
                            <a:schemeClr val="tx1"/>
                          </a:solidFill>
                          <a:effectLst/>
                        </a:rPr>
                        <a:t>11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17572010"/>
                  </a:ext>
                </a:extLst>
              </a:tr>
              <a:tr h="21336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>
                          <a:solidFill>
                            <a:schemeClr val="tx1"/>
                          </a:solidFill>
                          <a:effectLst/>
                        </a:rPr>
                        <a:t>2016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b="1" dirty="0">
                          <a:solidFill>
                            <a:schemeClr val="tx1"/>
                          </a:solidFill>
                          <a:effectLst/>
                        </a:rPr>
                        <a:t>4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15066000"/>
                  </a:ext>
                </a:extLst>
              </a:tr>
              <a:tr h="21336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>
                          <a:solidFill>
                            <a:schemeClr val="tx1"/>
                          </a:solidFill>
                          <a:effectLst/>
                        </a:rPr>
                        <a:t>2017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>
                          <a:solidFill>
                            <a:schemeClr val="tx1"/>
                          </a:solidFill>
                          <a:effectLst/>
                        </a:rPr>
                        <a:t>5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>
                          <a:solidFill>
                            <a:schemeClr val="tx1"/>
                          </a:solidFill>
                          <a:effectLst/>
                        </a:rPr>
                        <a:t>9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b="1" dirty="0">
                          <a:solidFill>
                            <a:schemeClr val="tx1"/>
                          </a:solidFill>
                          <a:effectLst/>
                        </a:rPr>
                        <a:t>14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68906676"/>
                  </a:ext>
                </a:extLst>
              </a:tr>
              <a:tr h="21336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>
                          <a:solidFill>
                            <a:schemeClr val="tx1"/>
                          </a:solidFill>
                          <a:effectLst/>
                        </a:rPr>
                        <a:t>2018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>
                          <a:solidFill>
                            <a:schemeClr val="tx1"/>
                          </a:solidFill>
                          <a:effectLst/>
                        </a:rPr>
                        <a:t>5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>
                          <a:solidFill>
                            <a:schemeClr val="tx1"/>
                          </a:solidFill>
                          <a:effectLst/>
                        </a:rPr>
                        <a:t>4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b="1" dirty="0">
                          <a:solidFill>
                            <a:schemeClr val="tx1"/>
                          </a:solidFill>
                          <a:effectLst/>
                        </a:rPr>
                        <a:t>9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17658350"/>
                  </a:ext>
                </a:extLst>
              </a:tr>
              <a:tr h="21336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>
                          <a:solidFill>
                            <a:schemeClr val="tx1"/>
                          </a:solidFill>
                          <a:effectLst/>
                        </a:rPr>
                        <a:t>2019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>
                          <a:solidFill>
                            <a:schemeClr val="tx1"/>
                          </a:solidFill>
                          <a:effectLst/>
                        </a:rPr>
                        <a:t>10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>
                          <a:solidFill>
                            <a:schemeClr val="tx1"/>
                          </a:solidFill>
                          <a:effectLst/>
                        </a:rPr>
                        <a:t>11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>
                          <a:solidFill>
                            <a:schemeClr val="tx1"/>
                          </a:solidFill>
                          <a:effectLst/>
                        </a:rPr>
                        <a:t>6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b="1" dirty="0">
                          <a:solidFill>
                            <a:schemeClr val="tx1"/>
                          </a:solidFill>
                          <a:effectLst/>
                        </a:rPr>
                        <a:t>27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50487119"/>
                  </a:ext>
                </a:extLst>
              </a:tr>
              <a:tr h="21336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>
                          <a:solidFill>
                            <a:schemeClr val="tx1"/>
                          </a:solidFill>
                          <a:effectLst/>
                        </a:rPr>
                        <a:t>Всього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>
                          <a:solidFill>
                            <a:schemeClr val="tx1"/>
                          </a:solidFill>
                          <a:effectLst/>
                        </a:rPr>
                        <a:t>11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>
                          <a:solidFill>
                            <a:schemeClr val="tx1"/>
                          </a:solidFill>
                          <a:effectLst/>
                        </a:rPr>
                        <a:t>25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>
                          <a:solidFill>
                            <a:schemeClr val="tx1"/>
                          </a:solidFill>
                          <a:effectLst/>
                        </a:rPr>
                        <a:t>29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b="1" dirty="0">
                          <a:solidFill>
                            <a:schemeClr val="tx1"/>
                          </a:solidFill>
                          <a:effectLst/>
                        </a:rPr>
                        <a:t>65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142479"/>
                  </a:ext>
                </a:extLst>
              </a:tr>
            </a:tbl>
          </a:graphicData>
        </a:graphic>
      </p:graphicFrame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1987" y="3072846"/>
            <a:ext cx="360000" cy="36000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4241" y="3072846"/>
            <a:ext cx="360000" cy="36000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6647" y="3072846"/>
            <a:ext cx="360000" cy="36000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45207" y="3072846"/>
            <a:ext cx="625262" cy="360000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205" y="3034652"/>
            <a:ext cx="1302577" cy="399849"/>
          </a:xfrm>
          <a:prstGeom prst="rect">
            <a:avLst/>
          </a:prstGeom>
        </p:spPr>
      </p:pic>
      <p:grpSp>
        <p:nvGrpSpPr>
          <p:cNvPr id="45" name="Группа 44"/>
          <p:cNvGrpSpPr/>
          <p:nvPr/>
        </p:nvGrpSpPr>
        <p:grpSpPr>
          <a:xfrm>
            <a:off x="745897" y="937988"/>
            <a:ext cx="3057907" cy="2007760"/>
            <a:chOff x="1474141" y="974322"/>
            <a:chExt cx="3057907" cy="2007760"/>
          </a:xfrm>
        </p:grpSpPr>
        <p:grpSp>
          <p:nvGrpSpPr>
            <p:cNvPr id="29" name="Группа 28"/>
            <p:cNvGrpSpPr/>
            <p:nvPr/>
          </p:nvGrpSpPr>
          <p:grpSpPr>
            <a:xfrm>
              <a:off x="1474141" y="1307013"/>
              <a:ext cx="881973" cy="881973"/>
              <a:chOff x="1474141" y="1307013"/>
              <a:chExt cx="881973" cy="881973"/>
            </a:xfrm>
          </p:grpSpPr>
          <p:sp>
            <p:nvSpPr>
              <p:cNvPr id="28" name="Овал 27">
                <a:extLst>
                  <a:ext uri="{FF2B5EF4-FFF2-40B4-BE49-F238E27FC236}">
                    <a16:creationId xmlns:a16="http://schemas.microsoft.com/office/drawing/2014/main" id="{47A1F661-088F-4F1E-BB5A-EBA77AFA9F77}"/>
                  </a:ext>
                </a:extLst>
              </p:cNvPr>
              <p:cNvSpPr/>
              <p:nvPr/>
            </p:nvSpPr>
            <p:spPr>
              <a:xfrm>
                <a:off x="1474141" y="1307013"/>
                <a:ext cx="881973" cy="881973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" name="Овал 22">
                <a:extLst>
                  <a:ext uri="{FF2B5EF4-FFF2-40B4-BE49-F238E27FC236}">
                    <a16:creationId xmlns:a16="http://schemas.microsoft.com/office/drawing/2014/main" id="{47A1F661-088F-4F1E-BB5A-EBA77AFA9F77}"/>
                  </a:ext>
                </a:extLst>
              </p:cNvPr>
              <p:cNvSpPr/>
              <p:nvPr/>
            </p:nvSpPr>
            <p:spPr>
              <a:xfrm>
                <a:off x="1501579" y="1309317"/>
                <a:ext cx="827099" cy="827099"/>
              </a:xfrm>
              <a:prstGeom prst="ellipse">
                <a:avLst/>
              </a:prstGeom>
              <a:solidFill>
                <a:schemeClr val="bg2"/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9" name="Овал 18">
                <a:extLst>
                  <a:ext uri="{FF2B5EF4-FFF2-40B4-BE49-F238E27FC236}">
                    <a16:creationId xmlns:a16="http://schemas.microsoft.com/office/drawing/2014/main" id="{47A1F661-088F-4F1E-BB5A-EBA77AFA9F77}"/>
                  </a:ext>
                </a:extLst>
              </p:cNvPr>
              <p:cNvSpPr/>
              <p:nvPr/>
            </p:nvSpPr>
            <p:spPr>
              <a:xfrm>
                <a:off x="1570383" y="1375786"/>
                <a:ext cx="689492" cy="689492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rgbClr val="FF00A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uk-UA" sz="2000" b="1" dirty="0" smtClean="0">
                    <a:solidFill>
                      <a:schemeClr val="tx1"/>
                    </a:solidFill>
                  </a:rPr>
                  <a:t>10</a:t>
                </a:r>
                <a:endParaRPr lang="ru-RU" sz="2000" b="1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30" name="Группа 29"/>
            <p:cNvGrpSpPr/>
            <p:nvPr/>
          </p:nvGrpSpPr>
          <p:grpSpPr>
            <a:xfrm>
              <a:off x="1928846" y="1752543"/>
              <a:ext cx="1229539" cy="1229539"/>
              <a:chOff x="1474141" y="1307013"/>
              <a:chExt cx="881973" cy="881973"/>
            </a:xfrm>
          </p:grpSpPr>
          <p:sp>
            <p:nvSpPr>
              <p:cNvPr id="31" name="Овал 30">
                <a:extLst>
                  <a:ext uri="{FF2B5EF4-FFF2-40B4-BE49-F238E27FC236}">
                    <a16:creationId xmlns:a16="http://schemas.microsoft.com/office/drawing/2014/main" id="{47A1F661-088F-4F1E-BB5A-EBA77AFA9F77}"/>
                  </a:ext>
                </a:extLst>
              </p:cNvPr>
              <p:cNvSpPr/>
              <p:nvPr/>
            </p:nvSpPr>
            <p:spPr>
              <a:xfrm>
                <a:off x="1474141" y="1307013"/>
                <a:ext cx="881973" cy="881973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" name="Овал 31">
                <a:extLst>
                  <a:ext uri="{FF2B5EF4-FFF2-40B4-BE49-F238E27FC236}">
                    <a16:creationId xmlns:a16="http://schemas.microsoft.com/office/drawing/2014/main" id="{47A1F661-088F-4F1E-BB5A-EBA77AFA9F77}"/>
                  </a:ext>
                </a:extLst>
              </p:cNvPr>
              <p:cNvSpPr/>
              <p:nvPr/>
            </p:nvSpPr>
            <p:spPr>
              <a:xfrm>
                <a:off x="1501579" y="1309317"/>
                <a:ext cx="827099" cy="827099"/>
              </a:xfrm>
              <a:prstGeom prst="ellipse">
                <a:avLst/>
              </a:prstGeom>
              <a:solidFill>
                <a:schemeClr val="bg2"/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" name="Овал 32">
                <a:extLst>
                  <a:ext uri="{FF2B5EF4-FFF2-40B4-BE49-F238E27FC236}">
                    <a16:creationId xmlns:a16="http://schemas.microsoft.com/office/drawing/2014/main" id="{47A1F661-088F-4F1E-BB5A-EBA77AFA9F77}"/>
                  </a:ext>
                </a:extLst>
              </p:cNvPr>
              <p:cNvSpPr/>
              <p:nvPr/>
            </p:nvSpPr>
            <p:spPr>
              <a:xfrm>
                <a:off x="1570383" y="1375786"/>
                <a:ext cx="689492" cy="689492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rgbClr val="FF00A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uk-UA" sz="3600" b="1" dirty="0" smtClean="0">
                    <a:solidFill>
                      <a:schemeClr val="tx1"/>
                    </a:solidFill>
                  </a:rPr>
                  <a:t>35</a:t>
                </a:r>
                <a:endParaRPr lang="ru-RU" sz="3600" b="1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34" name="Группа 33"/>
            <p:cNvGrpSpPr/>
            <p:nvPr/>
          </p:nvGrpSpPr>
          <p:grpSpPr>
            <a:xfrm>
              <a:off x="2618338" y="974322"/>
              <a:ext cx="1549849" cy="1549849"/>
              <a:chOff x="1474141" y="1307013"/>
              <a:chExt cx="881973" cy="881973"/>
            </a:xfrm>
          </p:grpSpPr>
          <p:sp>
            <p:nvSpPr>
              <p:cNvPr id="35" name="Овал 34">
                <a:extLst>
                  <a:ext uri="{FF2B5EF4-FFF2-40B4-BE49-F238E27FC236}">
                    <a16:creationId xmlns:a16="http://schemas.microsoft.com/office/drawing/2014/main" id="{47A1F661-088F-4F1E-BB5A-EBA77AFA9F77}"/>
                  </a:ext>
                </a:extLst>
              </p:cNvPr>
              <p:cNvSpPr/>
              <p:nvPr/>
            </p:nvSpPr>
            <p:spPr>
              <a:xfrm>
                <a:off x="1474141" y="1307013"/>
                <a:ext cx="881973" cy="881973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" name="Овал 35">
                <a:extLst>
                  <a:ext uri="{FF2B5EF4-FFF2-40B4-BE49-F238E27FC236}">
                    <a16:creationId xmlns:a16="http://schemas.microsoft.com/office/drawing/2014/main" id="{47A1F661-088F-4F1E-BB5A-EBA77AFA9F77}"/>
                  </a:ext>
                </a:extLst>
              </p:cNvPr>
              <p:cNvSpPr/>
              <p:nvPr/>
            </p:nvSpPr>
            <p:spPr>
              <a:xfrm>
                <a:off x="1501579" y="1309317"/>
                <a:ext cx="827099" cy="827099"/>
              </a:xfrm>
              <a:prstGeom prst="ellipse">
                <a:avLst/>
              </a:prstGeom>
              <a:solidFill>
                <a:schemeClr val="bg2"/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7" name="Овал 36">
                <a:extLst>
                  <a:ext uri="{FF2B5EF4-FFF2-40B4-BE49-F238E27FC236}">
                    <a16:creationId xmlns:a16="http://schemas.microsoft.com/office/drawing/2014/main" id="{47A1F661-088F-4F1E-BB5A-EBA77AFA9F77}"/>
                  </a:ext>
                </a:extLst>
              </p:cNvPr>
              <p:cNvSpPr/>
              <p:nvPr/>
            </p:nvSpPr>
            <p:spPr>
              <a:xfrm>
                <a:off x="1570383" y="1375786"/>
                <a:ext cx="689492" cy="689492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rgbClr val="FF00A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uk-UA" sz="4800" b="1" dirty="0" smtClean="0">
                    <a:solidFill>
                      <a:schemeClr val="tx1"/>
                    </a:solidFill>
                  </a:rPr>
                  <a:t>60</a:t>
                </a:r>
                <a:endParaRPr lang="ru-RU" sz="4800" b="1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38" name="Группа 37"/>
            <p:cNvGrpSpPr/>
            <p:nvPr/>
          </p:nvGrpSpPr>
          <p:grpSpPr>
            <a:xfrm>
              <a:off x="3730375" y="1868037"/>
              <a:ext cx="801673" cy="778094"/>
              <a:chOff x="1474142" y="1307014"/>
              <a:chExt cx="854536" cy="829402"/>
            </a:xfrm>
          </p:grpSpPr>
          <p:sp>
            <p:nvSpPr>
              <p:cNvPr id="39" name="Овал 38">
                <a:extLst>
                  <a:ext uri="{FF2B5EF4-FFF2-40B4-BE49-F238E27FC236}">
                    <a16:creationId xmlns:a16="http://schemas.microsoft.com/office/drawing/2014/main" id="{47A1F661-088F-4F1E-BB5A-EBA77AFA9F77}"/>
                  </a:ext>
                </a:extLst>
              </p:cNvPr>
              <p:cNvSpPr/>
              <p:nvPr/>
            </p:nvSpPr>
            <p:spPr>
              <a:xfrm>
                <a:off x="1474142" y="1307014"/>
                <a:ext cx="758264" cy="758264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0" name="Овал 39">
                <a:extLst>
                  <a:ext uri="{FF2B5EF4-FFF2-40B4-BE49-F238E27FC236}">
                    <a16:creationId xmlns:a16="http://schemas.microsoft.com/office/drawing/2014/main" id="{47A1F661-088F-4F1E-BB5A-EBA77AFA9F77}"/>
                  </a:ext>
                </a:extLst>
              </p:cNvPr>
              <p:cNvSpPr/>
              <p:nvPr/>
            </p:nvSpPr>
            <p:spPr>
              <a:xfrm>
                <a:off x="1501579" y="1309317"/>
                <a:ext cx="827099" cy="827099"/>
              </a:xfrm>
              <a:prstGeom prst="ellipse">
                <a:avLst/>
              </a:prstGeom>
              <a:solidFill>
                <a:schemeClr val="bg2"/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1" name="Овал 40">
                <a:extLst>
                  <a:ext uri="{FF2B5EF4-FFF2-40B4-BE49-F238E27FC236}">
                    <a16:creationId xmlns:a16="http://schemas.microsoft.com/office/drawing/2014/main" id="{47A1F661-088F-4F1E-BB5A-EBA77AFA9F77}"/>
                  </a:ext>
                </a:extLst>
              </p:cNvPr>
              <p:cNvSpPr/>
              <p:nvPr/>
            </p:nvSpPr>
            <p:spPr>
              <a:xfrm>
                <a:off x="1570383" y="1375786"/>
                <a:ext cx="689492" cy="689492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rgbClr val="FF00A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uk-UA" sz="1600" b="1" dirty="0" smtClean="0">
                    <a:solidFill>
                      <a:schemeClr val="tx1"/>
                    </a:solidFill>
                  </a:rPr>
                  <a:t>6</a:t>
                </a:r>
                <a:endParaRPr lang="ru-RU" sz="1600" b="1" dirty="0">
                  <a:solidFill>
                    <a:schemeClr val="tx1"/>
                  </a:solidFill>
                </a:endParaRPr>
              </a:p>
            </p:txBody>
          </p:sp>
        </p:grpSp>
      </p:grpSp>
      <p:pic>
        <p:nvPicPr>
          <p:cNvPr id="42" name="Рисунок 4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3245" y="123553"/>
            <a:ext cx="720000" cy="720000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0641" y="102243"/>
            <a:ext cx="720000" cy="720000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975" y="94892"/>
            <a:ext cx="720000" cy="720000"/>
          </a:xfrm>
          <a:prstGeom prst="rect">
            <a:avLst/>
          </a:prstGeom>
        </p:spPr>
      </p:pic>
      <p:grpSp>
        <p:nvGrpSpPr>
          <p:cNvPr id="46" name="Группа 45"/>
          <p:cNvGrpSpPr/>
          <p:nvPr/>
        </p:nvGrpSpPr>
        <p:grpSpPr>
          <a:xfrm>
            <a:off x="4350667" y="829951"/>
            <a:ext cx="3448065" cy="2120441"/>
            <a:chOff x="1474141" y="861641"/>
            <a:chExt cx="3448065" cy="2120441"/>
          </a:xfrm>
        </p:grpSpPr>
        <p:grpSp>
          <p:nvGrpSpPr>
            <p:cNvPr id="47" name="Группа 46"/>
            <p:cNvGrpSpPr/>
            <p:nvPr/>
          </p:nvGrpSpPr>
          <p:grpSpPr>
            <a:xfrm>
              <a:off x="1474141" y="1257317"/>
              <a:ext cx="3448065" cy="941115"/>
              <a:chOff x="1474141" y="1257317"/>
              <a:chExt cx="3448065" cy="941115"/>
            </a:xfrm>
          </p:grpSpPr>
          <p:sp>
            <p:nvSpPr>
              <p:cNvPr id="94" name="Овал 93">
                <a:extLst>
                  <a:ext uri="{FF2B5EF4-FFF2-40B4-BE49-F238E27FC236}">
                    <a16:creationId xmlns:a16="http://schemas.microsoft.com/office/drawing/2014/main" id="{47A1F661-088F-4F1E-BB5A-EBA77AFA9F77}"/>
                  </a:ext>
                </a:extLst>
              </p:cNvPr>
              <p:cNvSpPr/>
              <p:nvPr/>
            </p:nvSpPr>
            <p:spPr>
              <a:xfrm>
                <a:off x="4015636" y="1347784"/>
                <a:ext cx="827099" cy="827099"/>
              </a:xfrm>
              <a:prstGeom prst="ellipse">
                <a:avLst/>
              </a:prstGeom>
              <a:solidFill>
                <a:schemeClr val="bg2"/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chemeClr val="tx1"/>
                  </a:solidFill>
                </a:endParaRPr>
              </a:p>
            </p:txBody>
          </p:sp>
          <p:sp>
            <p:nvSpPr>
              <p:cNvPr id="60" name="Овал 59">
                <a:extLst>
                  <a:ext uri="{FF2B5EF4-FFF2-40B4-BE49-F238E27FC236}">
                    <a16:creationId xmlns:a16="http://schemas.microsoft.com/office/drawing/2014/main" id="{47A1F661-088F-4F1E-BB5A-EBA77AFA9F77}"/>
                  </a:ext>
                </a:extLst>
              </p:cNvPr>
              <p:cNvSpPr/>
              <p:nvPr/>
            </p:nvSpPr>
            <p:spPr>
              <a:xfrm>
                <a:off x="1474141" y="1307013"/>
                <a:ext cx="881973" cy="881973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chemeClr val="tx1"/>
                  </a:solidFill>
                </a:endParaRPr>
              </a:p>
            </p:txBody>
          </p:sp>
          <p:sp>
            <p:nvSpPr>
              <p:cNvPr id="61" name="Овал 60">
                <a:extLst>
                  <a:ext uri="{FF2B5EF4-FFF2-40B4-BE49-F238E27FC236}">
                    <a16:creationId xmlns:a16="http://schemas.microsoft.com/office/drawing/2014/main" id="{47A1F661-088F-4F1E-BB5A-EBA77AFA9F77}"/>
                  </a:ext>
                </a:extLst>
              </p:cNvPr>
              <p:cNvSpPr/>
              <p:nvPr/>
            </p:nvSpPr>
            <p:spPr>
              <a:xfrm>
                <a:off x="1501579" y="1309317"/>
                <a:ext cx="827099" cy="827099"/>
              </a:xfrm>
              <a:prstGeom prst="ellipse">
                <a:avLst/>
              </a:prstGeom>
              <a:solidFill>
                <a:schemeClr val="bg2"/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chemeClr val="tx1"/>
                  </a:solidFill>
                </a:endParaRPr>
              </a:p>
            </p:txBody>
          </p:sp>
          <p:sp>
            <p:nvSpPr>
              <p:cNvPr id="62" name="Овал 61">
                <a:extLst>
                  <a:ext uri="{FF2B5EF4-FFF2-40B4-BE49-F238E27FC236}">
                    <a16:creationId xmlns:a16="http://schemas.microsoft.com/office/drawing/2014/main" id="{47A1F661-088F-4F1E-BB5A-EBA77AFA9F77}"/>
                  </a:ext>
                </a:extLst>
              </p:cNvPr>
              <p:cNvSpPr/>
              <p:nvPr/>
            </p:nvSpPr>
            <p:spPr>
              <a:xfrm>
                <a:off x="1570383" y="1375786"/>
                <a:ext cx="689492" cy="689492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rgbClr val="FF00A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uk-UA" sz="1600" b="1" dirty="0" smtClean="0">
                    <a:solidFill>
                      <a:schemeClr val="tx1"/>
                    </a:solidFill>
                  </a:rPr>
                  <a:t>6</a:t>
                </a:r>
                <a:endParaRPr lang="ru-RU" sz="16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90" name="Овал 89">
                <a:extLst>
                  <a:ext uri="{FF2B5EF4-FFF2-40B4-BE49-F238E27FC236}">
                    <a16:creationId xmlns:a16="http://schemas.microsoft.com/office/drawing/2014/main" id="{47A1F661-088F-4F1E-BB5A-EBA77AFA9F77}"/>
                  </a:ext>
                </a:extLst>
              </p:cNvPr>
              <p:cNvSpPr/>
              <p:nvPr/>
            </p:nvSpPr>
            <p:spPr>
              <a:xfrm>
                <a:off x="4084981" y="1363613"/>
                <a:ext cx="741168" cy="741168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rgbClr val="FF00A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uk-UA" sz="2400" b="1" dirty="0" smtClean="0">
                    <a:solidFill>
                      <a:schemeClr val="tx1"/>
                    </a:solidFill>
                  </a:rPr>
                  <a:t>24</a:t>
                </a:r>
                <a:endParaRPr lang="ru-RU" sz="24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95" name="Овал 94">
                <a:extLst>
                  <a:ext uri="{FF2B5EF4-FFF2-40B4-BE49-F238E27FC236}">
                    <a16:creationId xmlns:a16="http://schemas.microsoft.com/office/drawing/2014/main" id="{47A1F661-088F-4F1E-BB5A-EBA77AFA9F77}"/>
                  </a:ext>
                </a:extLst>
              </p:cNvPr>
              <p:cNvSpPr/>
              <p:nvPr/>
            </p:nvSpPr>
            <p:spPr>
              <a:xfrm>
                <a:off x="3981091" y="1257317"/>
                <a:ext cx="941115" cy="941115"/>
              </a:xfrm>
              <a:prstGeom prst="ellipse">
                <a:avLst/>
              </a:prstGeom>
              <a:noFill/>
              <a:ln w="28575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48" name="Группа 47"/>
            <p:cNvGrpSpPr/>
            <p:nvPr/>
          </p:nvGrpSpPr>
          <p:grpSpPr>
            <a:xfrm>
              <a:off x="1928846" y="1752543"/>
              <a:ext cx="1229539" cy="1229539"/>
              <a:chOff x="1474141" y="1307013"/>
              <a:chExt cx="881973" cy="881973"/>
            </a:xfrm>
          </p:grpSpPr>
          <p:sp>
            <p:nvSpPr>
              <p:cNvPr id="57" name="Овал 56">
                <a:extLst>
                  <a:ext uri="{FF2B5EF4-FFF2-40B4-BE49-F238E27FC236}">
                    <a16:creationId xmlns:a16="http://schemas.microsoft.com/office/drawing/2014/main" id="{47A1F661-088F-4F1E-BB5A-EBA77AFA9F77}"/>
                  </a:ext>
                </a:extLst>
              </p:cNvPr>
              <p:cNvSpPr/>
              <p:nvPr/>
            </p:nvSpPr>
            <p:spPr>
              <a:xfrm>
                <a:off x="1474141" y="1307013"/>
                <a:ext cx="881973" cy="881973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chemeClr val="tx1"/>
                  </a:solidFill>
                </a:endParaRPr>
              </a:p>
            </p:txBody>
          </p:sp>
          <p:sp>
            <p:nvSpPr>
              <p:cNvPr id="58" name="Овал 57">
                <a:extLst>
                  <a:ext uri="{FF2B5EF4-FFF2-40B4-BE49-F238E27FC236}">
                    <a16:creationId xmlns:a16="http://schemas.microsoft.com/office/drawing/2014/main" id="{47A1F661-088F-4F1E-BB5A-EBA77AFA9F77}"/>
                  </a:ext>
                </a:extLst>
              </p:cNvPr>
              <p:cNvSpPr/>
              <p:nvPr/>
            </p:nvSpPr>
            <p:spPr>
              <a:xfrm>
                <a:off x="1501579" y="1309317"/>
                <a:ext cx="827099" cy="827099"/>
              </a:xfrm>
              <a:prstGeom prst="ellipse">
                <a:avLst/>
              </a:prstGeom>
              <a:solidFill>
                <a:schemeClr val="bg2"/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chemeClr val="tx1"/>
                  </a:solidFill>
                </a:endParaRPr>
              </a:p>
            </p:txBody>
          </p:sp>
          <p:sp>
            <p:nvSpPr>
              <p:cNvPr id="59" name="Овал 58">
                <a:extLst>
                  <a:ext uri="{FF2B5EF4-FFF2-40B4-BE49-F238E27FC236}">
                    <a16:creationId xmlns:a16="http://schemas.microsoft.com/office/drawing/2014/main" id="{47A1F661-088F-4F1E-BB5A-EBA77AFA9F77}"/>
                  </a:ext>
                </a:extLst>
              </p:cNvPr>
              <p:cNvSpPr/>
              <p:nvPr/>
            </p:nvSpPr>
            <p:spPr>
              <a:xfrm>
                <a:off x="1570383" y="1375786"/>
                <a:ext cx="689492" cy="689492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rgbClr val="FF00A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uk-UA" sz="3600" b="1" dirty="0" smtClean="0">
                    <a:solidFill>
                      <a:schemeClr val="tx1"/>
                    </a:solidFill>
                  </a:rPr>
                  <a:t>35</a:t>
                </a:r>
                <a:endParaRPr lang="ru-RU" sz="3600" b="1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49" name="Группа 48"/>
            <p:cNvGrpSpPr/>
            <p:nvPr/>
          </p:nvGrpSpPr>
          <p:grpSpPr>
            <a:xfrm>
              <a:off x="2627492" y="861641"/>
              <a:ext cx="1595066" cy="1595066"/>
              <a:chOff x="1479351" y="1242890"/>
              <a:chExt cx="907705" cy="907705"/>
            </a:xfrm>
          </p:grpSpPr>
          <p:sp>
            <p:nvSpPr>
              <p:cNvPr id="54" name="Овал 53">
                <a:extLst>
                  <a:ext uri="{FF2B5EF4-FFF2-40B4-BE49-F238E27FC236}">
                    <a16:creationId xmlns:a16="http://schemas.microsoft.com/office/drawing/2014/main" id="{47A1F661-088F-4F1E-BB5A-EBA77AFA9F77}"/>
                  </a:ext>
                </a:extLst>
              </p:cNvPr>
              <p:cNvSpPr/>
              <p:nvPr/>
            </p:nvSpPr>
            <p:spPr>
              <a:xfrm>
                <a:off x="1479351" y="1242890"/>
                <a:ext cx="907705" cy="907705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chemeClr val="tx1"/>
                  </a:solidFill>
                </a:endParaRPr>
              </a:p>
            </p:txBody>
          </p:sp>
          <p:sp>
            <p:nvSpPr>
              <p:cNvPr id="55" name="Овал 54">
                <a:extLst>
                  <a:ext uri="{FF2B5EF4-FFF2-40B4-BE49-F238E27FC236}">
                    <a16:creationId xmlns:a16="http://schemas.microsoft.com/office/drawing/2014/main" id="{47A1F661-088F-4F1E-BB5A-EBA77AFA9F77}"/>
                  </a:ext>
                </a:extLst>
              </p:cNvPr>
              <p:cNvSpPr/>
              <p:nvPr/>
            </p:nvSpPr>
            <p:spPr>
              <a:xfrm>
                <a:off x="1501578" y="1257069"/>
                <a:ext cx="879347" cy="879347"/>
              </a:xfrm>
              <a:prstGeom prst="ellipse">
                <a:avLst/>
              </a:prstGeom>
              <a:solidFill>
                <a:schemeClr val="bg2"/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chemeClr val="tx1"/>
                  </a:solidFill>
                </a:endParaRPr>
              </a:p>
            </p:txBody>
          </p:sp>
          <p:sp>
            <p:nvSpPr>
              <p:cNvPr id="56" name="Овал 55">
                <a:extLst>
                  <a:ext uri="{FF2B5EF4-FFF2-40B4-BE49-F238E27FC236}">
                    <a16:creationId xmlns:a16="http://schemas.microsoft.com/office/drawing/2014/main" id="{47A1F661-088F-4F1E-BB5A-EBA77AFA9F77}"/>
                  </a:ext>
                </a:extLst>
              </p:cNvPr>
              <p:cNvSpPr/>
              <p:nvPr/>
            </p:nvSpPr>
            <p:spPr>
              <a:xfrm>
                <a:off x="1534922" y="1307066"/>
                <a:ext cx="804016" cy="780298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rgbClr val="FF00A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uk-UA" sz="4000" b="1" dirty="0" smtClean="0">
                    <a:solidFill>
                      <a:schemeClr val="tx1"/>
                    </a:solidFill>
                  </a:rPr>
                  <a:t>110</a:t>
                </a:r>
                <a:endParaRPr lang="ru-RU" sz="4000" b="1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50" name="Группа 49"/>
            <p:cNvGrpSpPr/>
            <p:nvPr/>
          </p:nvGrpSpPr>
          <p:grpSpPr>
            <a:xfrm>
              <a:off x="3730375" y="1868036"/>
              <a:ext cx="827413" cy="827413"/>
              <a:chOff x="1474141" y="1307013"/>
              <a:chExt cx="881973" cy="881973"/>
            </a:xfrm>
          </p:grpSpPr>
          <p:sp>
            <p:nvSpPr>
              <p:cNvPr id="51" name="Овал 50">
                <a:extLst>
                  <a:ext uri="{FF2B5EF4-FFF2-40B4-BE49-F238E27FC236}">
                    <a16:creationId xmlns:a16="http://schemas.microsoft.com/office/drawing/2014/main" id="{47A1F661-088F-4F1E-BB5A-EBA77AFA9F77}"/>
                  </a:ext>
                </a:extLst>
              </p:cNvPr>
              <p:cNvSpPr/>
              <p:nvPr/>
            </p:nvSpPr>
            <p:spPr>
              <a:xfrm>
                <a:off x="1474141" y="1307013"/>
                <a:ext cx="881973" cy="881973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chemeClr val="tx1"/>
                  </a:solidFill>
                </a:endParaRPr>
              </a:p>
            </p:txBody>
          </p:sp>
          <p:sp>
            <p:nvSpPr>
              <p:cNvPr id="52" name="Овал 51">
                <a:extLst>
                  <a:ext uri="{FF2B5EF4-FFF2-40B4-BE49-F238E27FC236}">
                    <a16:creationId xmlns:a16="http://schemas.microsoft.com/office/drawing/2014/main" id="{47A1F661-088F-4F1E-BB5A-EBA77AFA9F77}"/>
                  </a:ext>
                </a:extLst>
              </p:cNvPr>
              <p:cNvSpPr/>
              <p:nvPr/>
            </p:nvSpPr>
            <p:spPr>
              <a:xfrm>
                <a:off x="1501579" y="1309317"/>
                <a:ext cx="827099" cy="827099"/>
              </a:xfrm>
              <a:prstGeom prst="ellipse">
                <a:avLst/>
              </a:prstGeom>
              <a:solidFill>
                <a:schemeClr val="bg2"/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chemeClr val="tx1"/>
                  </a:solidFill>
                </a:endParaRPr>
              </a:p>
            </p:txBody>
          </p:sp>
          <p:sp>
            <p:nvSpPr>
              <p:cNvPr id="53" name="Овал 52">
                <a:extLst>
                  <a:ext uri="{FF2B5EF4-FFF2-40B4-BE49-F238E27FC236}">
                    <a16:creationId xmlns:a16="http://schemas.microsoft.com/office/drawing/2014/main" id="{47A1F661-088F-4F1E-BB5A-EBA77AFA9F77}"/>
                  </a:ext>
                </a:extLst>
              </p:cNvPr>
              <p:cNvSpPr/>
              <p:nvPr/>
            </p:nvSpPr>
            <p:spPr>
              <a:xfrm>
                <a:off x="1570383" y="1375786"/>
                <a:ext cx="689492" cy="689492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rgbClr val="FF00A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uk-UA" sz="2000" b="1" dirty="0" smtClean="0">
                    <a:solidFill>
                      <a:schemeClr val="tx1"/>
                    </a:solidFill>
                  </a:rPr>
                  <a:t>11</a:t>
                </a:r>
                <a:endParaRPr lang="ru-RU" sz="2000" b="1" dirty="0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63" name="Группа 62"/>
          <p:cNvGrpSpPr/>
          <p:nvPr/>
        </p:nvGrpSpPr>
        <p:grpSpPr>
          <a:xfrm>
            <a:off x="8346444" y="1025064"/>
            <a:ext cx="3083647" cy="2007760"/>
            <a:chOff x="1474141" y="974322"/>
            <a:chExt cx="3083647" cy="2007760"/>
          </a:xfrm>
        </p:grpSpPr>
        <p:grpSp>
          <p:nvGrpSpPr>
            <p:cNvPr id="64" name="Группа 63"/>
            <p:cNvGrpSpPr/>
            <p:nvPr/>
          </p:nvGrpSpPr>
          <p:grpSpPr>
            <a:xfrm>
              <a:off x="1474141" y="1307013"/>
              <a:ext cx="881973" cy="881973"/>
              <a:chOff x="1474141" y="1307013"/>
              <a:chExt cx="881973" cy="881973"/>
            </a:xfrm>
          </p:grpSpPr>
          <p:sp>
            <p:nvSpPr>
              <p:cNvPr id="77" name="Овал 76">
                <a:extLst>
                  <a:ext uri="{FF2B5EF4-FFF2-40B4-BE49-F238E27FC236}">
                    <a16:creationId xmlns:a16="http://schemas.microsoft.com/office/drawing/2014/main" id="{47A1F661-088F-4F1E-BB5A-EBA77AFA9F77}"/>
                  </a:ext>
                </a:extLst>
              </p:cNvPr>
              <p:cNvSpPr/>
              <p:nvPr/>
            </p:nvSpPr>
            <p:spPr>
              <a:xfrm>
                <a:off x="1474141" y="1307013"/>
                <a:ext cx="881973" cy="881973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b="1">
                  <a:solidFill>
                    <a:schemeClr val="tx1"/>
                  </a:solidFill>
                </a:endParaRPr>
              </a:p>
            </p:txBody>
          </p:sp>
          <p:sp>
            <p:nvSpPr>
              <p:cNvPr id="78" name="Овал 77">
                <a:extLst>
                  <a:ext uri="{FF2B5EF4-FFF2-40B4-BE49-F238E27FC236}">
                    <a16:creationId xmlns:a16="http://schemas.microsoft.com/office/drawing/2014/main" id="{47A1F661-088F-4F1E-BB5A-EBA77AFA9F77}"/>
                  </a:ext>
                </a:extLst>
              </p:cNvPr>
              <p:cNvSpPr/>
              <p:nvPr/>
            </p:nvSpPr>
            <p:spPr>
              <a:xfrm>
                <a:off x="1501579" y="1309317"/>
                <a:ext cx="827099" cy="827099"/>
              </a:xfrm>
              <a:prstGeom prst="ellipse">
                <a:avLst/>
              </a:prstGeom>
              <a:solidFill>
                <a:schemeClr val="bg2"/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b="1">
                  <a:solidFill>
                    <a:schemeClr val="tx1"/>
                  </a:solidFill>
                </a:endParaRPr>
              </a:p>
            </p:txBody>
          </p:sp>
          <p:sp>
            <p:nvSpPr>
              <p:cNvPr id="79" name="Овал 78">
                <a:extLst>
                  <a:ext uri="{FF2B5EF4-FFF2-40B4-BE49-F238E27FC236}">
                    <a16:creationId xmlns:a16="http://schemas.microsoft.com/office/drawing/2014/main" id="{47A1F661-088F-4F1E-BB5A-EBA77AFA9F77}"/>
                  </a:ext>
                </a:extLst>
              </p:cNvPr>
              <p:cNvSpPr/>
              <p:nvPr/>
            </p:nvSpPr>
            <p:spPr>
              <a:xfrm>
                <a:off x="1570383" y="1375786"/>
                <a:ext cx="689492" cy="689492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rgbClr val="FF00A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uk-UA" b="1" dirty="0" smtClean="0">
                    <a:solidFill>
                      <a:schemeClr val="tx1"/>
                    </a:solidFill>
                  </a:rPr>
                  <a:t>2</a:t>
                </a:r>
                <a:endParaRPr lang="ru-RU" b="1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65" name="Группа 64"/>
            <p:cNvGrpSpPr/>
            <p:nvPr/>
          </p:nvGrpSpPr>
          <p:grpSpPr>
            <a:xfrm>
              <a:off x="1928846" y="1752543"/>
              <a:ext cx="1229539" cy="1229539"/>
              <a:chOff x="1474141" y="1307013"/>
              <a:chExt cx="881973" cy="881973"/>
            </a:xfrm>
          </p:grpSpPr>
          <p:sp>
            <p:nvSpPr>
              <p:cNvPr id="74" name="Овал 73">
                <a:extLst>
                  <a:ext uri="{FF2B5EF4-FFF2-40B4-BE49-F238E27FC236}">
                    <a16:creationId xmlns:a16="http://schemas.microsoft.com/office/drawing/2014/main" id="{47A1F661-088F-4F1E-BB5A-EBA77AFA9F77}"/>
                  </a:ext>
                </a:extLst>
              </p:cNvPr>
              <p:cNvSpPr/>
              <p:nvPr/>
            </p:nvSpPr>
            <p:spPr>
              <a:xfrm>
                <a:off x="1474141" y="1307013"/>
                <a:ext cx="881973" cy="881973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b="1">
                  <a:solidFill>
                    <a:schemeClr val="tx1"/>
                  </a:solidFill>
                </a:endParaRPr>
              </a:p>
            </p:txBody>
          </p:sp>
          <p:sp>
            <p:nvSpPr>
              <p:cNvPr id="75" name="Овал 74">
                <a:extLst>
                  <a:ext uri="{FF2B5EF4-FFF2-40B4-BE49-F238E27FC236}">
                    <a16:creationId xmlns:a16="http://schemas.microsoft.com/office/drawing/2014/main" id="{47A1F661-088F-4F1E-BB5A-EBA77AFA9F77}"/>
                  </a:ext>
                </a:extLst>
              </p:cNvPr>
              <p:cNvSpPr/>
              <p:nvPr/>
            </p:nvSpPr>
            <p:spPr>
              <a:xfrm>
                <a:off x="1501579" y="1309317"/>
                <a:ext cx="827099" cy="827099"/>
              </a:xfrm>
              <a:prstGeom prst="ellipse">
                <a:avLst/>
              </a:prstGeom>
              <a:solidFill>
                <a:schemeClr val="bg2"/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b="1">
                  <a:solidFill>
                    <a:schemeClr val="tx1"/>
                  </a:solidFill>
                </a:endParaRPr>
              </a:p>
            </p:txBody>
          </p:sp>
          <p:sp>
            <p:nvSpPr>
              <p:cNvPr id="76" name="Овал 75">
                <a:extLst>
                  <a:ext uri="{FF2B5EF4-FFF2-40B4-BE49-F238E27FC236}">
                    <a16:creationId xmlns:a16="http://schemas.microsoft.com/office/drawing/2014/main" id="{47A1F661-088F-4F1E-BB5A-EBA77AFA9F77}"/>
                  </a:ext>
                </a:extLst>
              </p:cNvPr>
              <p:cNvSpPr/>
              <p:nvPr/>
            </p:nvSpPr>
            <p:spPr>
              <a:xfrm>
                <a:off x="1570383" y="1375786"/>
                <a:ext cx="689492" cy="689492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rgbClr val="FF00A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uk-UA" sz="3600" b="1" dirty="0" smtClean="0">
                    <a:solidFill>
                      <a:schemeClr val="tx1"/>
                    </a:solidFill>
                  </a:rPr>
                  <a:t>6</a:t>
                </a:r>
                <a:endParaRPr lang="ru-RU" sz="3600" b="1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66" name="Группа 65"/>
            <p:cNvGrpSpPr/>
            <p:nvPr/>
          </p:nvGrpSpPr>
          <p:grpSpPr>
            <a:xfrm>
              <a:off x="2618338" y="974322"/>
              <a:ext cx="1549849" cy="1549849"/>
              <a:chOff x="1474141" y="1307013"/>
              <a:chExt cx="881973" cy="881973"/>
            </a:xfrm>
          </p:grpSpPr>
          <p:sp>
            <p:nvSpPr>
              <p:cNvPr id="71" name="Овал 70">
                <a:extLst>
                  <a:ext uri="{FF2B5EF4-FFF2-40B4-BE49-F238E27FC236}">
                    <a16:creationId xmlns:a16="http://schemas.microsoft.com/office/drawing/2014/main" id="{47A1F661-088F-4F1E-BB5A-EBA77AFA9F77}"/>
                  </a:ext>
                </a:extLst>
              </p:cNvPr>
              <p:cNvSpPr/>
              <p:nvPr/>
            </p:nvSpPr>
            <p:spPr>
              <a:xfrm>
                <a:off x="1474141" y="1307013"/>
                <a:ext cx="881973" cy="881973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b="1">
                  <a:solidFill>
                    <a:schemeClr val="tx1"/>
                  </a:solidFill>
                </a:endParaRPr>
              </a:p>
            </p:txBody>
          </p:sp>
          <p:sp>
            <p:nvSpPr>
              <p:cNvPr id="72" name="Овал 71">
                <a:extLst>
                  <a:ext uri="{FF2B5EF4-FFF2-40B4-BE49-F238E27FC236}">
                    <a16:creationId xmlns:a16="http://schemas.microsoft.com/office/drawing/2014/main" id="{47A1F661-088F-4F1E-BB5A-EBA77AFA9F77}"/>
                  </a:ext>
                </a:extLst>
              </p:cNvPr>
              <p:cNvSpPr/>
              <p:nvPr/>
            </p:nvSpPr>
            <p:spPr>
              <a:xfrm>
                <a:off x="1501579" y="1309317"/>
                <a:ext cx="827099" cy="827099"/>
              </a:xfrm>
              <a:prstGeom prst="ellipse">
                <a:avLst/>
              </a:prstGeom>
              <a:solidFill>
                <a:schemeClr val="bg2"/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b="1">
                  <a:solidFill>
                    <a:schemeClr val="tx1"/>
                  </a:solidFill>
                </a:endParaRPr>
              </a:p>
            </p:txBody>
          </p:sp>
          <p:sp>
            <p:nvSpPr>
              <p:cNvPr id="73" name="Овал 72">
                <a:extLst>
                  <a:ext uri="{FF2B5EF4-FFF2-40B4-BE49-F238E27FC236}">
                    <a16:creationId xmlns:a16="http://schemas.microsoft.com/office/drawing/2014/main" id="{47A1F661-088F-4F1E-BB5A-EBA77AFA9F77}"/>
                  </a:ext>
                </a:extLst>
              </p:cNvPr>
              <p:cNvSpPr/>
              <p:nvPr/>
            </p:nvSpPr>
            <p:spPr>
              <a:xfrm>
                <a:off x="1570383" y="1375786"/>
                <a:ext cx="689492" cy="689492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rgbClr val="FF00A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uk-UA" sz="4400" b="1" dirty="0" smtClean="0">
                    <a:solidFill>
                      <a:schemeClr val="tx1"/>
                    </a:solidFill>
                  </a:rPr>
                  <a:t>10</a:t>
                </a:r>
                <a:endParaRPr lang="ru-RU" sz="4400" b="1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67" name="Группа 66"/>
            <p:cNvGrpSpPr/>
            <p:nvPr/>
          </p:nvGrpSpPr>
          <p:grpSpPr>
            <a:xfrm>
              <a:off x="3730375" y="1868036"/>
              <a:ext cx="827413" cy="827413"/>
              <a:chOff x="1474141" y="1307013"/>
              <a:chExt cx="881973" cy="881973"/>
            </a:xfrm>
          </p:grpSpPr>
          <p:sp>
            <p:nvSpPr>
              <p:cNvPr id="68" name="Овал 67">
                <a:extLst>
                  <a:ext uri="{FF2B5EF4-FFF2-40B4-BE49-F238E27FC236}">
                    <a16:creationId xmlns:a16="http://schemas.microsoft.com/office/drawing/2014/main" id="{47A1F661-088F-4F1E-BB5A-EBA77AFA9F77}"/>
                  </a:ext>
                </a:extLst>
              </p:cNvPr>
              <p:cNvSpPr/>
              <p:nvPr/>
            </p:nvSpPr>
            <p:spPr>
              <a:xfrm>
                <a:off x="1474141" y="1307013"/>
                <a:ext cx="881973" cy="881973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b="1">
                  <a:solidFill>
                    <a:schemeClr val="tx1"/>
                  </a:solidFill>
                </a:endParaRPr>
              </a:p>
            </p:txBody>
          </p:sp>
          <p:sp>
            <p:nvSpPr>
              <p:cNvPr id="69" name="Овал 68">
                <a:extLst>
                  <a:ext uri="{FF2B5EF4-FFF2-40B4-BE49-F238E27FC236}">
                    <a16:creationId xmlns:a16="http://schemas.microsoft.com/office/drawing/2014/main" id="{47A1F661-088F-4F1E-BB5A-EBA77AFA9F77}"/>
                  </a:ext>
                </a:extLst>
              </p:cNvPr>
              <p:cNvSpPr/>
              <p:nvPr/>
            </p:nvSpPr>
            <p:spPr>
              <a:xfrm>
                <a:off x="1501579" y="1309317"/>
                <a:ext cx="827099" cy="827099"/>
              </a:xfrm>
              <a:prstGeom prst="ellipse">
                <a:avLst/>
              </a:prstGeom>
              <a:solidFill>
                <a:schemeClr val="bg2"/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b="1">
                  <a:solidFill>
                    <a:schemeClr val="tx1"/>
                  </a:solidFill>
                </a:endParaRPr>
              </a:p>
            </p:txBody>
          </p:sp>
          <p:sp>
            <p:nvSpPr>
              <p:cNvPr id="70" name="Овал 69">
                <a:extLst>
                  <a:ext uri="{FF2B5EF4-FFF2-40B4-BE49-F238E27FC236}">
                    <a16:creationId xmlns:a16="http://schemas.microsoft.com/office/drawing/2014/main" id="{47A1F661-088F-4F1E-BB5A-EBA77AFA9F77}"/>
                  </a:ext>
                </a:extLst>
              </p:cNvPr>
              <p:cNvSpPr/>
              <p:nvPr/>
            </p:nvSpPr>
            <p:spPr>
              <a:xfrm>
                <a:off x="1570383" y="1375786"/>
                <a:ext cx="689492" cy="689492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rgbClr val="FF00A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uk-UA" b="1" dirty="0" smtClean="0">
                    <a:solidFill>
                      <a:schemeClr val="tx1"/>
                    </a:solidFill>
                  </a:rPr>
                  <a:t>2</a:t>
                </a:r>
                <a:endParaRPr lang="ru-RU" b="1" dirty="0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80" name="Прямоугольник 79"/>
          <p:cNvSpPr/>
          <p:nvPr/>
        </p:nvSpPr>
        <p:spPr>
          <a:xfrm>
            <a:off x="1779230" y="186170"/>
            <a:ext cx="23734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err="1" smtClean="0"/>
              <a:t>Гуманітарний</a:t>
            </a:r>
            <a:r>
              <a:rPr lang="en-US" b="1" dirty="0" smtClean="0"/>
              <a:t> </a:t>
            </a:r>
            <a:r>
              <a:rPr lang="uk-UA" b="1" dirty="0" smtClean="0"/>
              <a:t>напрям</a:t>
            </a:r>
            <a:endParaRPr lang="ru-RU" b="1" dirty="0"/>
          </a:p>
        </p:txBody>
      </p:sp>
      <p:sp>
        <p:nvSpPr>
          <p:cNvPr id="81" name="Прямоугольник 80"/>
          <p:cNvSpPr/>
          <p:nvPr/>
        </p:nvSpPr>
        <p:spPr>
          <a:xfrm>
            <a:off x="5705186" y="225926"/>
            <a:ext cx="21292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err="1" smtClean="0"/>
              <a:t>Суспільний</a:t>
            </a:r>
            <a:r>
              <a:rPr lang="en-US" b="1" dirty="0" smtClean="0"/>
              <a:t> </a:t>
            </a:r>
            <a:r>
              <a:rPr lang="uk-UA" b="1" dirty="0" smtClean="0"/>
              <a:t>напрям</a:t>
            </a:r>
            <a:endParaRPr lang="ru-RU" b="1" dirty="0"/>
          </a:p>
        </p:txBody>
      </p:sp>
      <p:sp>
        <p:nvSpPr>
          <p:cNvPr id="82" name="Прямоугольник 81"/>
          <p:cNvSpPr/>
          <p:nvPr/>
        </p:nvSpPr>
        <p:spPr>
          <a:xfrm>
            <a:off x="9521812" y="305439"/>
            <a:ext cx="24022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err="1" smtClean="0"/>
              <a:t>Природничий</a:t>
            </a:r>
            <a:r>
              <a:rPr lang="en-US" b="1" dirty="0" smtClean="0"/>
              <a:t> </a:t>
            </a:r>
            <a:r>
              <a:rPr lang="uk-UA" b="1" dirty="0" smtClean="0"/>
              <a:t>напрям</a:t>
            </a:r>
            <a:endParaRPr lang="ru-RU" b="1" dirty="0"/>
          </a:p>
        </p:txBody>
      </p:sp>
      <p:sp>
        <p:nvSpPr>
          <p:cNvPr id="83" name="Прямоугольник 82"/>
          <p:cNvSpPr/>
          <p:nvPr/>
        </p:nvSpPr>
        <p:spPr>
          <a:xfrm>
            <a:off x="115169" y="1833803"/>
            <a:ext cx="1064715" cy="261610"/>
          </a:xfrm>
          <a:prstGeom prst="rect">
            <a:avLst/>
          </a:prstGeom>
          <a:solidFill>
            <a:schemeClr val="bg1">
              <a:alpha val="78000"/>
            </a:schemeClr>
          </a:solidFill>
        </p:spPr>
        <p:txBody>
          <a:bodyPr wrap="none">
            <a:spAutoFit/>
          </a:bodyPr>
          <a:lstStyle/>
          <a:p>
            <a:r>
              <a:rPr lang="en-US" sz="1100" dirty="0"/>
              <a:t>Web of Science</a:t>
            </a:r>
            <a:endParaRPr lang="ru-RU" sz="1100" dirty="0"/>
          </a:p>
        </p:txBody>
      </p:sp>
      <p:sp>
        <p:nvSpPr>
          <p:cNvPr id="85" name="Прямоугольник 84"/>
          <p:cNvSpPr/>
          <p:nvPr/>
        </p:nvSpPr>
        <p:spPr>
          <a:xfrm>
            <a:off x="2768917" y="829951"/>
            <a:ext cx="1154483" cy="261610"/>
          </a:xfrm>
          <a:prstGeom prst="rect">
            <a:avLst/>
          </a:prstGeom>
          <a:solidFill>
            <a:schemeClr val="bg1">
              <a:alpha val="78000"/>
            </a:schemeClr>
          </a:solidFill>
        </p:spPr>
        <p:txBody>
          <a:bodyPr wrap="none">
            <a:spAutoFit/>
          </a:bodyPr>
          <a:lstStyle/>
          <a:p>
            <a:r>
              <a:rPr lang="uk-UA" sz="1100" dirty="0" smtClean="0"/>
              <a:t>Вітчизняні статті</a:t>
            </a:r>
            <a:endParaRPr lang="ru-RU" sz="1100" dirty="0"/>
          </a:p>
        </p:txBody>
      </p:sp>
      <p:sp>
        <p:nvSpPr>
          <p:cNvPr id="86" name="Прямоугольник 85"/>
          <p:cNvSpPr/>
          <p:nvPr/>
        </p:nvSpPr>
        <p:spPr>
          <a:xfrm>
            <a:off x="373586" y="2519604"/>
            <a:ext cx="1221809" cy="261610"/>
          </a:xfrm>
          <a:prstGeom prst="rect">
            <a:avLst/>
          </a:prstGeom>
          <a:solidFill>
            <a:schemeClr val="bg1">
              <a:alpha val="78000"/>
            </a:schemeClr>
          </a:solidFill>
        </p:spPr>
        <p:txBody>
          <a:bodyPr wrap="none">
            <a:spAutoFit/>
          </a:bodyPr>
          <a:lstStyle/>
          <a:p>
            <a:r>
              <a:rPr lang="uk-UA" sz="1100" dirty="0" smtClean="0"/>
              <a:t>Закордонні статті</a:t>
            </a:r>
            <a:endParaRPr lang="ru-RU" sz="1100" dirty="0"/>
          </a:p>
        </p:txBody>
      </p:sp>
      <p:sp>
        <p:nvSpPr>
          <p:cNvPr id="87" name="Прямоугольник 86"/>
          <p:cNvSpPr/>
          <p:nvPr/>
        </p:nvSpPr>
        <p:spPr>
          <a:xfrm>
            <a:off x="3100577" y="2445624"/>
            <a:ext cx="869149" cy="261610"/>
          </a:xfrm>
          <a:prstGeom prst="rect">
            <a:avLst/>
          </a:prstGeom>
          <a:solidFill>
            <a:schemeClr val="bg1">
              <a:alpha val="78000"/>
            </a:schemeClr>
          </a:solidFill>
        </p:spPr>
        <p:txBody>
          <a:bodyPr wrap="none">
            <a:spAutoFit/>
          </a:bodyPr>
          <a:lstStyle/>
          <a:p>
            <a:r>
              <a:rPr lang="uk-UA" sz="1100" dirty="0" smtClean="0"/>
              <a:t>Монографії</a:t>
            </a:r>
            <a:endParaRPr lang="ru-RU" sz="1100" dirty="0"/>
          </a:p>
        </p:txBody>
      </p:sp>
      <p:sp>
        <p:nvSpPr>
          <p:cNvPr id="96" name="Овал 95">
            <a:extLst>
              <a:ext uri="{FF2B5EF4-FFF2-40B4-BE49-F238E27FC236}">
                <a16:creationId xmlns:a16="http://schemas.microsoft.com/office/drawing/2014/main" id="{47A1F661-088F-4F1E-BB5A-EBA77AFA9F77}"/>
              </a:ext>
            </a:extLst>
          </p:cNvPr>
          <p:cNvSpPr/>
          <p:nvPr/>
        </p:nvSpPr>
        <p:spPr>
          <a:xfrm>
            <a:off x="10899509" y="1135593"/>
            <a:ext cx="827099" cy="827099"/>
          </a:xfrm>
          <a:prstGeom prst="ellipse">
            <a:avLst/>
          </a:prstGeom>
          <a:solidFill>
            <a:schemeClr val="bg2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solidFill>
                <a:schemeClr val="tx1"/>
              </a:solidFill>
            </a:endParaRPr>
          </a:p>
        </p:txBody>
      </p:sp>
      <p:sp>
        <p:nvSpPr>
          <p:cNvPr id="97" name="Овал 96">
            <a:extLst>
              <a:ext uri="{FF2B5EF4-FFF2-40B4-BE49-F238E27FC236}">
                <a16:creationId xmlns:a16="http://schemas.microsoft.com/office/drawing/2014/main" id="{47A1F661-088F-4F1E-BB5A-EBA77AFA9F77}"/>
              </a:ext>
            </a:extLst>
          </p:cNvPr>
          <p:cNvSpPr/>
          <p:nvPr/>
        </p:nvSpPr>
        <p:spPr>
          <a:xfrm>
            <a:off x="10968854" y="1203098"/>
            <a:ext cx="689492" cy="689492"/>
          </a:xfrm>
          <a:prstGeom prst="ellipse">
            <a:avLst/>
          </a:prstGeom>
          <a:solidFill>
            <a:schemeClr val="bg1"/>
          </a:solidFill>
          <a:ln w="28575">
            <a:solidFill>
              <a:srgbClr val="FF00A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tx1"/>
                </a:solidFill>
              </a:rPr>
              <a:t>5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98" name="Овал 97">
            <a:extLst>
              <a:ext uri="{FF2B5EF4-FFF2-40B4-BE49-F238E27FC236}">
                <a16:creationId xmlns:a16="http://schemas.microsoft.com/office/drawing/2014/main" id="{47A1F661-088F-4F1E-BB5A-EBA77AFA9F77}"/>
              </a:ext>
            </a:extLst>
          </p:cNvPr>
          <p:cNvSpPr/>
          <p:nvPr/>
        </p:nvSpPr>
        <p:spPr>
          <a:xfrm>
            <a:off x="10864965" y="1110743"/>
            <a:ext cx="875498" cy="875498"/>
          </a:xfrm>
          <a:prstGeom prst="ellipse">
            <a:avLst/>
          </a:prstGeom>
          <a:noFill/>
          <a:ln w="285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solidFill>
                <a:schemeClr val="tx1"/>
              </a:solidFill>
            </a:endParaRPr>
          </a:p>
        </p:txBody>
      </p:sp>
      <p:sp>
        <p:nvSpPr>
          <p:cNvPr id="99" name="Прямоугольник 98"/>
          <p:cNvSpPr/>
          <p:nvPr/>
        </p:nvSpPr>
        <p:spPr>
          <a:xfrm>
            <a:off x="6626542" y="829951"/>
            <a:ext cx="1154483" cy="261610"/>
          </a:xfrm>
          <a:prstGeom prst="rect">
            <a:avLst/>
          </a:prstGeom>
          <a:solidFill>
            <a:schemeClr val="bg1">
              <a:alpha val="78000"/>
            </a:schemeClr>
          </a:solidFill>
        </p:spPr>
        <p:txBody>
          <a:bodyPr wrap="none">
            <a:spAutoFit/>
          </a:bodyPr>
          <a:lstStyle/>
          <a:p>
            <a:r>
              <a:rPr lang="uk-UA" sz="1100" dirty="0" smtClean="0"/>
              <a:t>Вітчизняні статті</a:t>
            </a:r>
            <a:endParaRPr lang="ru-RU" sz="1100" dirty="0"/>
          </a:p>
        </p:txBody>
      </p:sp>
      <p:sp>
        <p:nvSpPr>
          <p:cNvPr id="104" name="Прямоугольник 103"/>
          <p:cNvSpPr/>
          <p:nvPr/>
        </p:nvSpPr>
        <p:spPr>
          <a:xfrm>
            <a:off x="7375233" y="2028740"/>
            <a:ext cx="869149" cy="261610"/>
          </a:xfrm>
          <a:prstGeom prst="rect">
            <a:avLst/>
          </a:prstGeom>
          <a:solidFill>
            <a:schemeClr val="bg1">
              <a:alpha val="78000"/>
            </a:schemeClr>
          </a:solidFill>
        </p:spPr>
        <p:txBody>
          <a:bodyPr wrap="none">
            <a:spAutoFit/>
          </a:bodyPr>
          <a:lstStyle/>
          <a:p>
            <a:r>
              <a:rPr lang="uk-UA" sz="1100" dirty="0" smtClean="0"/>
              <a:t>Монографії</a:t>
            </a:r>
            <a:endParaRPr lang="ru-RU" sz="1100" dirty="0"/>
          </a:p>
        </p:txBody>
      </p:sp>
      <p:sp>
        <p:nvSpPr>
          <p:cNvPr id="105" name="Прямоугольник 104"/>
          <p:cNvSpPr/>
          <p:nvPr/>
        </p:nvSpPr>
        <p:spPr>
          <a:xfrm>
            <a:off x="4112076" y="1169478"/>
            <a:ext cx="583814" cy="261610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none">
            <a:spAutoFit/>
          </a:bodyPr>
          <a:lstStyle/>
          <a:p>
            <a:r>
              <a:rPr lang="en-US" sz="1100" dirty="0"/>
              <a:t>Scopus</a:t>
            </a:r>
            <a:endParaRPr lang="ru-RU" sz="1100" dirty="0"/>
          </a:p>
        </p:txBody>
      </p:sp>
      <p:sp>
        <p:nvSpPr>
          <p:cNvPr id="106" name="Прямоугольник 105"/>
          <p:cNvSpPr/>
          <p:nvPr/>
        </p:nvSpPr>
        <p:spPr>
          <a:xfrm>
            <a:off x="4155011" y="2510079"/>
            <a:ext cx="1221809" cy="261610"/>
          </a:xfrm>
          <a:prstGeom prst="rect">
            <a:avLst/>
          </a:prstGeom>
          <a:solidFill>
            <a:schemeClr val="bg1">
              <a:alpha val="78000"/>
            </a:schemeClr>
          </a:solidFill>
        </p:spPr>
        <p:txBody>
          <a:bodyPr wrap="none">
            <a:spAutoFit/>
          </a:bodyPr>
          <a:lstStyle/>
          <a:p>
            <a:r>
              <a:rPr lang="uk-UA" sz="1100" dirty="0" smtClean="0"/>
              <a:t>Закордонні статті</a:t>
            </a:r>
            <a:endParaRPr lang="ru-RU" sz="1100" dirty="0"/>
          </a:p>
        </p:txBody>
      </p:sp>
      <p:sp>
        <p:nvSpPr>
          <p:cNvPr id="107" name="Прямоугольник 106"/>
          <p:cNvSpPr/>
          <p:nvPr/>
        </p:nvSpPr>
        <p:spPr>
          <a:xfrm>
            <a:off x="6982694" y="2395778"/>
            <a:ext cx="1064715" cy="261610"/>
          </a:xfrm>
          <a:prstGeom prst="rect">
            <a:avLst/>
          </a:prstGeom>
          <a:solidFill>
            <a:schemeClr val="bg1">
              <a:alpha val="78000"/>
            </a:schemeClr>
          </a:solidFill>
        </p:spPr>
        <p:txBody>
          <a:bodyPr wrap="none">
            <a:spAutoFit/>
          </a:bodyPr>
          <a:lstStyle/>
          <a:p>
            <a:r>
              <a:rPr lang="en-US" sz="1100" dirty="0"/>
              <a:t>Web of Science</a:t>
            </a:r>
            <a:endParaRPr lang="ru-RU" sz="1100" dirty="0"/>
          </a:p>
        </p:txBody>
      </p:sp>
      <p:sp>
        <p:nvSpPr>
          <p:cNvPr id="108" name="Прямоугольник 107"/>
          <p:cNvSpPr/>
          <p:nvPr/>
        </p:nvSpPr>
        <p:spPr>
          <a:xfrm>
            <a:off x="10350951" y="883728"/>
            <a:ext cx="583814" cy="261610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none">
            <a:spAutoFit/>
          </a:bodyPr>
          <a:lstStyle/>
          <a:p>
            <a:r>
              <a:rPr lang="en-US" sz="1100" dirty="0"/>
              <a:t>Scopus</a:t>
            </a:r>
            <a:endParaRPr lang="ru-RU" sz="1100" dirty="0"/>
          </a:p>
        </p:txBody>
      </p:sp>
      <p:sp>
        <p:nvSpPr>
          <p:cNvPr id="109" name="Прямоугольник 108"/>
          <p:cNvSpPr/>
          <p:nvPr/>
        </p:nvSpPr>
        <p:spPr>
          <a:xfrm>
            <a:off x="8173319" y="2719628"/>
            <a:ext cx="1064715" cy="261610"/>
          </a:xfrm>
          <a:prstGeom prst="rect">
            <a:avLst/>
          </a:prstGeom>
          <a:solidFill>
            <a:schemeClr val="bg1">
              <a:alpha val="78000"/>
            </a:schemeClr>
          </a:solidFill>
        </p:spPr>
        <p:txBody>
          <a:bodyPr wrap="none">
            <a:spAutoFit/>
          </a:bodyPr>
          <a:lstStyle/>
          <a:p>
            <a:r>
              <a:rPr lang="en-US" sz="1100" dirty="0"/>
              <a:t>Web of Science</a:t>
            </a:r>
            <a:endParaRPr lang="ru-RU" sz="1100" dirty="0"/>
          </a:p>
        </p:txBody>
      </p:sp>
      <p:sp>
        <p:nvSpPr>
          <p:cNvPr id="113" name="Прямоугольник 112"/>
          <p:cNvSpPr/>
          <p:nvPr/>
        </p:nvSpPr>
        <p:spPr>
          <a:xfrm>
            <a:off x="11027092" y="1734826"/>
            <a:ext cx="1154483" cy="261610"/>
          </a:xfrm>
          <a:prstGeom prst="rect">
            <a:avLst/>
          </a:prstGeom>
          <a:solidFill>
            <a:schemeClr val="bg1">
              <a:alpha val="78000"/>
            </a:schemeClr>
          </a:solidFill>
        </p:spPr>
        <p:txBody>
          <a:bodyPr wrap="none">
            <a:spAutoFit/>
          </a:bodyPr>
          <a:lstStyle/>
          <a:p>
            <a:r>
              <a:rPr lang="uk-UA" sz="1100" dirty="0" smtClean="0"/>
              <a:t>Вітчизняні статті</a:t>
            </a:r>
            <a:endParaRPr lang="ru-RU" sz="1100" dirty="0"/>
          </a:p>
        </p:txBody>
      </p:sp>
      <p:sp>
        <p:nvSpPr>
          <p:cNvPr id="115" name="Прямоугольник 114"/>
          <p:cNvSpPr/>
          <p:nvPr/>
        </p:nvSpPr>
        <p:spPr>
          <a:xfrm>
            <a:off x="10803461" y="2643429"/>
            <a:ext cx="1221809" cy="261610"/>
          </a:xfrm>
          <a:prstGeom prst="rect">
            <a:avLst/>
          </a:prstGeom>
          <a:solidFill>
            <a:schemeClr val="bg1">
              <a:alpha val="78000"/>
            </a:schemeClr>
          </a:solidFill>
        </p:spPr>
        <p:txBody>
          <a:bodyPr wrap="none">
            <a:spAutoFit/>
          </a:bodyPr>
          <a:lstStyle/>
          <a:p>
            <a:r>
              <a:rPr lang="uk-UA" sz="1100" dirty="0" smtClean="0"/>
              <a:t>Закордонні статті</a:t>
            </a:r>
            <a:endParaRPr lang="ru-RU" sz="1100" dirty="0"/>
          </a:p>
        </p:txBody>
      </p:sp>
      <p:sp>
        <p:nvSpPr>
          <p:cNvPr id="116" name="Прямоугольник 115"/>
          <p:cNvSpPr/>
          <p:nvPr/>
        </p:nvSpPr>
        <p:spPr>
          <a:xfrm>
            <a:off x="8481288" y="1287856"/>
            <a:ext cx="1154483" cy="261610"/>
          </a:xfrm>
          <a:prstGeom prst="rect">
            <a:avLst/>
          </a:prstGeom>
          <a:solidFill>
            <a:schemeClr val="bg1">
              <a:alpha val="78000"/>
            </a:schemeClr>
          </a:solidFill>
        </p:spPr>
        <p:txBody>
          <a:bodyPr wrap="none">
            <a:spAutoFit/>
          </a:bodyPr>
          <a:lstStyle/>
          <a:p>
            <a:r>
              <a:rPr lang="uk-UA" sz="1100" dirty="0" smtClean="0"/>
              <a:t>Вітчизняні статті</a:t>
            </a:r>
            <a:endParaRPr lang="ru-RU" sz="1100" dirty="0"/>
          </a:p>
        </p:txBody>
      </p:sp>
    </p:spTree>
    <p:extLst>
      <p:ext uri="{BB962C8B-B14F-4D97-AF65-F5344CB8AC3E}">
        <p14:creationId xmlns:p14="http://schemas.microsoft.com/office/powerpoint/2010/main" val="2749841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379810"/>
            <a:ext cx="1219199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uk-UA" sz="4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Грантова діяльність</a:t>
            </a:r>
            <a:endParaRPr lang="ru-RU" sz="440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52450" y="1533525"/>
            <a:ext cx="1419225" cy="1381125"/>
          </a:xfrm>
          <a:prstGeom prst="rect">
            <a:avLst/>
          </a:prstGeom>
          <a:blipFill dpi="0" rotWithShape="1">
            <a:blip r:embed="rId2"/>
            <a:srcRect/>
            <a:stretch>
              <a:fillRect l="-15000" t="-2000" r="-18000" b="-25000"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552450" y="3219450"/>
            <a:ext cx="1419225" cy="13811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552450" y="4933950"/>
            <a:ext cx="1419225" cy="13811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552450" y="3248025"/>
            <a:ext cx="1419225" cy="1381125"/>
          </a:xfrm>
          <a:prstGeom prst="rect">
            <a:avLst/>
          </a:prstGeom>
          <a:blipFill dpi="0" rotWithShape="1">
            <a:blip r:embed="rId3"/>
            <a:srcRect/>
            <a:stretch>
              <a:fillRect l="-80000" t="-40000" r="-11000" b="-7000"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552450" y="4962525"/>
            <a:ext cx="1419225" cy="1381125"/>
          </a:xfrm>
          <a:prstGeom prst="rect">
            <a:avLst/>
          </a:prstGeom>
          <a:blipFill dpi="0" rotWithShape="1">
            <a:blip r:embed="rId4"/>
            <a:srcRect/>
            <a:stretch>
              <a:fillRect l="-54000" t="-14000" r="-66000" b="-38000"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6438900" y="1533525"/>
            <a:ext cx="1419225" cy="1381125"/>
          </a:xfrm>
          <a:prstGeom prst="rect">
            <a:avLst/>
          </a:prstGeom>
          <a:blipFill dpi="0" rotWithShape="1">
            <a:blip r:embed="rId5"/>
            <a:srcRect/>
            <a:stretch>
              <a:fillRect l="-4000" t="-17000" r="-3000" b="-34000"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6438900" y="3248025"/>
            <a:ext cx="1419225" cy="1381125"/>
          </a:xfrm>
          <a:prstGeom prst="rect">
            <a:avLst/>
          </a:prstGeom>
          <a:blipFill>
            <a:blip r:embed="rId6"/>
            <a:stretch>
              <a:fillRect l="-80000" t="-40000" r="-11000" b="-7000"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6438900" y="4962525"/>
            <a:ext cx="1419225" cy="1381125"/>
          </a:xfrm>
          <a:prstGeom prst="rect">
            <a:avLst/>
          </a:prstGeom>
          <a:blipFill dpi="0" rotWithShape="1">
            <a:blip r:embed="rId7"/>
            <a:srcRect/>
            <a:stretch>
              <a:fillRect l="-9000" t="-32000" r="-79000" b="-13000"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2104373" y="1533525"/>
            <a:ext cx="209050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/>
              <a:t>«Meet and Code»</a:t>
            </a:r>
            <a:endParaRPr lang="ru-RU" sz="2000" b="1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8028923" y="1533525"/>
            <a:ext cx="174355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smtClean="0"/>
              <a:t>Erasmus </a:t>
            </a:r>
            <a:r>
              <a:rPr lang="en-US" sz="2000" b="1" dirty="0"/>
              <a:t>+ KA1</a:t>
            </a:r>
            <a:endParaRPr lang="ru-RU" sz="2000" b="1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2104373" y="3228975"/>
            <a:ext cx="324576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/>
              <a:t>«</a:t>
            </a:r>
            <a:r>
              <a:rPr lang="ru-RU" sz="2000" b="1" dirty="0"/>
              <a:t>Інноваційний </a:t>
            </a:r>
            <a:r>
              <a:rPr lang="ru-RU" sz="2000" b="1" dirty="0" err="1"/>
              <a:t>університет</a:t>
            </a:r>
            <a:r>
              <a:rPr lang="ru-RU" sz="2000" b="1" dirty="0"/>
              <a:t> </a:t>
            </a:r>
            <a:endParaRPr lang="ru-RU" sz="2000" b="1" dirty="0" smtClean="0"/>
          </a:p>
          <a:p>
            <a:r>
              <a:rPr lang="ru-RU" sz="2000" b="1" dirty="0" smtClean="0"/>
              <a:t>та </a:t>
            </a:r>
            <a:r>
              <a:rPr lang="ru-RU" sz="2000" b="1" dirty="0" err="1"/>
              <a:t>лідерство</a:t>
            </a:r>
            <a:r>
              <a:rPr lang="ru-RU" sz="2000" b="1" dirty="0" smtClean="0"/>
              <a:t>»</a:t>
            </a:r>
            <a:endParaRPr lang="ru-RU" sz="2000" b="1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7990823" y="3228975"/>
            <a:ext cx="426706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smtClean="0"/>
              <a:t>«</a:t>
            </a:r>
            <a:r>
              <a:rPr lang="ru-RU" sz="2000" b="1" dirty="0"/>
              <a:t>Формування </a:t>
            </a:r>
            <a:r>
              <a:rPr lang="ru-RU" sz="2000" b="1" dirty="0" err="1"/>
              <a:t>мережі</a:t>
            </a:r>
            <a:r>
              <a:rPr lang="ru-RU" sz="2000" b="1" dirty="0"/>
              <a:t> </a:t>
            </a:r>
            <a:r>
              <a:rPr lang="ru-RU" sz="2000" b="1" dirty="0" err="1"/>
              <a:t>експертів</a:t>
            </a:r>
            <a:r>
              <a:rPr lang="ru-RU" sz="2000" b="1" dirty="0"/>
              <a:t> </a:t>
            </a:r>
            <a:endParaRPr lang="ru-RU" sz="2000" b="1" dirty="0" smtClean="0"/>
          </a:p>
          <a:p>
            <a:r>
              <a:rPr lang="ru-RU" sz="2000" b="1" dirty="0" err="1" smtClean="0"/>
              <a:t>із</a:t>
            </a:r>
            <a:r>
              <a:rPr lang="ru-RU" sz="2000" b="1" dirty="0" smtClean="0"/>
              <a:t> </a:t>
            </a:r>
            <a:r>
              <a:rPr lang="ru-RU" sz="2000" b="1" dirty="0" err="1"/>
              <a:t>забезпечення</a:t>
            </a:r>
            <a:r>
              <a:rPr lang="ru-RU" sz="2000" b="1" dirty="0"/>
              <a:t> </a:t>
            </a:r>
            <a:r>
              <a:rPr lang="ru-RU" sz="2000" b="1" dirty="0" err="1"/>
              <a:t>якості</a:t>
            </a:r>
            <a:r>
              <a:rPr lang="ru-RU" sz="2000" b="1" dirty="0"/>
              <a:t> </a:t>
            </a:r>
            <a:r>
              <a:rPr lang="ru-RU" sz="2000" b="1" dirty="0" err="1"/>
              <a:t>вищої</a:t>
            </a:r>
            <a:r>
              <a:rPr lang="ru-RU" sz="2000" b="1" dirty="0"/>
              <a:t> </a:t>
            </a:r>
            <a:r>
              <a:rPr lang="ru-RU" sz="2000" b="1" dirty="0" err="1"/>
              <a:t>освіти</a:t>
            </a:r>
            <a:r>
              <a:rPr lang="en-US" sz="2000" b="1" dirty="0" smtClean="0"/>
              <a:t>»</a:t>
            </a:r>
            <a:endParaRPr lang="ru-RU" sz="2000" b="1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2066273" y="4933950"/>
            <a:ext cx="298908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/>
              <a:t>«</a:t>
            </a:r>
            <a:r>
              <a:rPr lang="en-US" sz="2000" b="1" dirty="0" err="1"/>
              <a:t>Geheimen</a:t>
            </a:r>
            <a:r>
              <a:rPr lang="en-US" sz="2000" b="1" dirty="0"/>
              <a:t> </a:t>
            </a:r>
            <a:r>
              <a:rPr lang="en-US" sz="2000" b="1" dirty="0" err="1"/>
              <a:t>Staatsarchiv</a:t>
            </a:r>
            <a:r>
              <a:rPr lang="en-US" sz="2000" b="1" dirty="0"/>
              <a:t> </a:t>
            </a:r>
            <a:endParaRPr lang="ru-RU" sz="2000" b="1" dirty="0" smtClean="0"/>
          </a:p>
          <a:p>
            <a:r>
              <a:rPr lang="en-US" sz="2000" b="1" dirty="0" err="1" smtClean="0"/>
              <a:t>Preussischer</a:t>
            </a:r>
            <a:r>
              <a:rPr lang="en-US" sz="2000" b="1" dirty="0" smtClean="0"/>
              <a:t> </a:t>
            </a:r>
            <a:r>
              <a:rPr lang="en-US" sz="2000" b="1" dirty="0" err="1"/>
              <a:t>Kulturbesitz</a:t>
            </a:r>
            <a:r>
              <a:rPr lang="en-US" sz="2000" b="1" dirty="0"/>
              <a:t>»</a:t>
            </a:r>
            <a:endParaRPr lang="ru-RU" sz="2000" b="1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7990823" y="4933950"/>
            <a:ext cx="389901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smtClean="0"/>
              <a:t>«</a:t>
            </a:r>
            <a:r>
              <a:rPr lang="ru-RU" sz="2000" b="1" dirty="0" err="1"/>
              <a:t>Зміни</a:t>
            </a:r>
            <a:r>
              <a:rPr lang="ru-RU" sz="2000" b="1" dirty="0"/>
              <a:t> </a:t>
            </a:r>
            <a:r>
              <a:rPr lang="ru-RU" sz="2000" b="1" dirty="0" err="1"/>
              <a:t>педагогічних</a:t>
            </a:r>
            <a:r>
              <a:rPr lang="ru-RU" sz="2000" b="1" dirty="0"/>
              <a:t> </a:t>
            </a:r>
            <a:r>
              <a:rPr lang="ru-RU" sz="2000" b="1" dirty="0" err="1"/>
              <a:t>факультетів</a:t>
            </a:r>
            <a:r>
              <a:rPr lang="ru-RU" sz="2000" b="1" dirty="0"/>
              <a:t> </a:t>
            </a:r>
            <a:endParaRPr lang="ru-RU" sz="2000" b="1" dirty="0" smtClean="0"/>
          </a:p>
          <a:p>
            <a:r>
              <a:rPr lang="ru-RU" sz="2000" b="1" dirty="0" smtClean="0"/>
              <a:t>та </a:t>
            </a:r>
            <a:r>
              <a:rPr lang="ru-RU" sz="2000" b="1" dirty="0" err="1"/>
              <a:t>університетів</a:t>
            </a:r>
            <a:r>
              <a:rPr lang="ru-RU" sz="2000" b="1" dirty="0"/>
              <a:t> у ХХІ </a:t>
            </a:r>
            <a:r>
              <a:rPr lang="ru-RU" sz="2000" b="1" dirty="0" err="1"/>
              <a:t>столітті</a:t>
            </a:r>
            <a:r>
              <a:rPr lang="en-US" sz="2000" b="1" dirty="0" smtClean="0"/>
              <a:t>»</a:t>
            </a:r>
            <a:endParaRPr lang="ru-RU" sz="2000" b="1" dirty="0"/>
          </a:p>
        </p:txBody>
      </p:sp>
      <p:sp>
        <p:nvSpPr>
          <p:cNvPr id="24" name="Прямоугольник 23"/>
          <p:cNvSpPr/>
          <p:nvPr/>
        </p:nvSpPr>
        <p:spPr>
          <a:xfrm>
            <a:off x="2147388" y="1841632"/>
            <a:ext cx="305817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err="1"/>
              <a:t>Проєкт</a:t>
            </a:r>
            <a:r>
              <a:rPr lang="ru-RU" sz="1200" dirty="0"/>
              <a:t> </a:t>
            </a:r>
            <a:r>
              <a:rPr lang="ru-RU" sz="1200" dirty="0" err="1"/>
              <a:t>реалізовується</a:t>
            </a:r>
            <a:r>
              <a:rPr lang="ru-RU" sz="1200" dirty="0"/>
              <a:t> у </a:t>
            </a:r>
            <a:r>
              <a:rPr lang="ru-RU" sz="1200" dirty="0" err="1"/>
              <a:t>співпраці</a:t>
            </a:r>
            <a:r>
              <a:rPr lang="ru-RU" sz="1200" dirty="0"/>
              <a:t> </a:t>
            </a:r>
            <a:endParaRPr lang="ru-RU" sz="1200" dirty="0" smtClean="0"/>
          </a:p>
          <a:p>
            <a:r>
              <a:rPr lang="ru-RU" sz="1200" dirty="0" smtClean="0"/>
              <a:t>з </a:t>
            </a:r>
            <a:r>
              <a:rPr lang="ru-RU" sz="1200" dirty="0" err="1"/>
              <a:t>організаціями</a:t>
            </a:r>
            <a:r>
              <a:rPr lang="ru-RU" sz="1200" dirty="0"/>
              <a:t> </a:t>
            </a:r>
            <a:r>
              <a:rPr lang="en-US" sz="1200" dirty="0" err="1"/>
              <a:t>TechSoup</a:t>
            </a:r>
            <a:r>
              <a:rPr lang="en-US" sz="1200" dirty="0"/>
              <a:t> Europe </a:t>
            </a:r>
            <a:endParaRPr lang="ru-RU" sz="1200" dirty="0" smtClean="0"/>
          </a:p>
          <a:p>
            <a:r>
              <a:rPr lang="ru-RU" sz="1200" dirty="0" smtClean="0"/>
              <a:t>та </a:t>
            </a:r>
            <a:r>
              <a:rPr lang="en-US" sz="1200" dirty="0" err="1"/>
              <a:t>Haus</a:t>
            </a:r>
            <a:r>
              <a:rPr lang="en-US" sz="1200" dirty="0"/>
              <a:t> des </a:t>
            </a:r>
            <a:r>
              <a:rPr lang="en-US" sz="1200" dirty="0" err="1"/>
              <a:t>Stiftens</a:t>
            </a:r>
            <a:r>
              <a:rPr lang="en-US" sz="1200" dirty="0"/>
              <a:t> </a:t>
            </a:r>
            <a:r>
              <a:rPr lang="en-US" sz="1200" dirty="0" err="1"/>
              <a:t>gGmbH</a:t>
            </a:r>
            <a:r>
              <a:rPr lang="en-US" sz="1200" dirty="0"/>
              <a:t> </a:t>
            </a:r>
            <a:endParaRPr lang="ru-RU" sz="1200" dirty="0" smtClean="0"/>
          </a:p>
          <a:p>
            <a:r>
              <a:rPr lang="ru-RU" sz="1200" dirty="0" smtClean="0"/>
              <a:t>за </a:t>
            </a:r>
            <a:r>
              <a:rPr lang="ru-RU" sz="1200" dirty="0" err="1"/>
              <a:t>фінансування</a:t>
            </a:r>
            <a:r>
              <a:rPr lang="ru-RU" sz="1200" dirty="0"/>
              <a:t> </a:t>
            </a:r>
            <a:r>
              <a:rPr lang="en-US" sz="1200" dirty="0"/>
              <a:t>SAP</a:t>
            </a:r>
            <a:endParaRPr lang="ru-RU" sz="1200" dirty="0"/>
          </a:p>
        </p:txBody>
      </p:sp>
      <p:sp>
        <p:nvSpPr>
          <p:cNvPr id="25" name="Прямоугольник 24"/>
          <p:cNvSpPr/>
          <p:nvPr/>
        </p:nvSpPr>
        <p:spPr>
          <a:xfrm>
            <a:off x="7990823" y="1873598"/>
            <a:ext cx="30861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/>
              <a:t>Мобільність персоналу для </a:t>
            </a:r>
            <a:r>
              <a:rPr lang="ru-RU" sz="1200" dirty="0" err="1"/>
              <a:t>викладання</a:t>
            </a:r>
            <a:r>
              <a:rPr lang="ru-RU" sz="1200" dirty="0"/>
              <a:t> </a:t>
            </a:r>
            <a:endParaRPr lang="ru-RU" sz="1200" dirty="0" smtClean="0"/>
          </a:p>
          <a:p>
            <a:r>
              <a:rPr lang="ru-RU" sz="1200" dirty="0" smtClean="0"/>
              <a:t>та </a:t>
            </a:r>
            <a:r>
              <a:rPr lang="ru-RU" sz="1200" dirty="0" err="1"/>
              <a:t>навчання</a:t>
            </a:r>
            <a:r>
              <a:rPr lang="ru-RU" sz="1200" dirty="0"/>
              <a:t> </a:t>
            </a:r>
            <a:r>
              <a:rPr lang="ru-RU" sz="1200" dirty="0" smtClean="0"/>
              <a:t>(</a:t>
            </a:r>
            <a:r>
              <a:rPr lang="en-US" sz="1200" dirty="0" err="1"/>
              <a:t>Wyzsza</a:t>
            </a:r>
            <a:r>
              <a:rPr lang="en-US" sz="1200" dirty="0"/>
              <a:t> </a:t>
            </a:r>
            <a:r>
              <a:rPr lang="en-US" sz="1200" dirty="0" err="1"/>
              <a:t>Szkola</a:t>
            </a:r>
            <a:r>
              <a:rPr lang="en-US" sz="1200" dirty="0"/>
              <a:t> </a:t>
            </a:r>
            <a:r>
              <a:rPr lang="en-US" sz="1200" dirty="0" err="1"/>
              <a:t>Techniczna</a:t>
            </a:r>
            <a:r>
              <a:rPr lang="en-US" sz="1200" dirty="0"/>
              <a:t> </a:t>
            </a:r>
            <a:endParaRPr lang="ru-RU" sz="1200" dirty="0" smtClean="0"/>
          </a:p>
          <a:p>
            <a:r>
              <a:rPr lang="en-US" sz="1200" dirty="0" smtClean="0"/>
              <a:t>w </a:t>
            </a:r>
            <a:r>
              <a:rPr lang="en-US" sz="1200" dirty="0" err="1"/>
              <a:t>Katowicach</a:t>
            </a:r>
            <a:r>
              <a:rPr lang="en-US" sz="1200" dirty="0"/>
              <a:t>, </a:t>
            </a:r>
            <a:r>
              <a:rPr lang="ru-RU" sz="1200" dirty="0" err="1"/>
              <a:t>Польща</a:t>
            </a:r>
            <a:r>
              <a:rPr lang="ru-RU" sz="1200" dirty="0"/>
              <a:t>)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7990823" y="3960674"/>
            <a:ext cx="22754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/>
              <a:t>Центр </a:t>
            </a:r>
            <a:r>
              <a:rPr lang="ru-RU" sz="1200" dirty="0" err="1"/>
              <a:t>досліджень</a:t>
            </a:r>
            <a:r>
              <a:rPr lang="ru-RU" sz="1200" dirty="0"/>
              <a:t> </a:t>
            </a:r>
            <a:r>
              <a:rPr lang="ru-RU" sz="1200" dirty="0" err="1"/>
              <a:t>вищої</a:t>
            </a:r>
            <a:r>
              <a:rPr lang="ru-RU" sz="1200" dirty="0"/>
              <a:t> </a:t>
            </a:r>
            <a:r>
              <a:rPr lang="ru-RU" sz="1200" dirty="0" err="1"/>
              <a:t>освіти</a:t>
            </a:r>
            <a:r>
              <a:rPr lang="ru-RU" sz="1200" dirty="0"/>
              <a:t> </a:t>
            </a:r>
            <a:endParaRPr lang="ru-RU" sz="1200" dirty="0" smtClean="0"/>
          </a:p>
          <a:p>
            <a:r>
              <a:rPr lang="ru-RU" sz="1200" dirty="0" smtClean="0"/>
              <a:t>(</a:t>
            </a:r>
            <a:r>
              <a:rPr lang="ru-RU" sz="1200" dirty="0" err="1"/>
              <a:t>Чеська</a:t>
            </a:r>
            <a:r>
              <a:rPr lang="ru-RU" sz="1200" dirty="0"/>
              <a:t> </a:t>
            </a:r>
            <a:r>
              <a:rPr lang="ru-RU" sz="1200" dirty="0" err="1"/>
              <a:t>Республіка</a:t>
            </a:r>
            <a:r>
              <a:rPr lang="ru-RU" sz="1200" dirty="0"/>
              <a:t>)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2066273" y="5641836"/>
            <a:ext cx="361062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err="1" smtClean="0"/>
              <a:t>Стипендіальна</a:t>
            </a:r>
            <a:r>
              <a:rPr lang="ru-RU" sz="1200" dirty="0" smtClean="0"/>
              <a:t> </a:t>
            </a:r>
            <a:r>
              <a:rPr lang="ru-RU" sz="1200" dirty="0" err="1"/>
              <a:t>програма</a:t>
            </a:r>
            <a:r>
              <a:rPr lang="ru-RU" sz="1200" dirty="0"/>
              <a:t> </a:t>
            </a:r>
            <a:endParaRPr lang="ru-RU" sz="1200" dirty="0" smtClean="0"/>
          </a:p>
          <a:p>
            <a:r>
              <a:rPr lang="ru-RU" sz="1200" dirty="0" smtClean="0"/>
              <a:t>Фонду </a:t>
            </a:r>
            <a:r>
              <a:rPr lang="ru-RU" sz="1200" dirty="0"/>
              <a:t>прусської </a:t>
            </a:r>
            <a:r>
              <a:rPr lang="ru-RU" sz="1200" dirty="0" err="1"/>
              <a:t>культурної</a:t>
            </a:r>
            <a:r>
              <a:rPr lang="ru-RU" sz="1200" dirty="0"/>
              <a:t> </a:t>
            </a:r>
            <a:r>
              <a:rPr lang="ru-RU" sz="1200" dirty="0" err="1"/>
              <a:t>спадщини</a:t>
            </a:r>
            <a:r>
              <a:rPr lang="ru-RU" sz="1200" dirty="0"/>
              <a:t> 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2147388" y="3924300"/>
            <a:ext cx="38721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err="1"/>
              <a:t>Варшавський</a:t>
            </a:r>
            <a:r>
              <a:rPr lang="ru-RU" sz="1200" dirty="0"/>
              <a:t> </a:t>
            </a:r>
            <a:r>
              <a:rPr lang="ru-RU" sz="1200" dirty="0" smtClean="0"/>
              <a:t>та </a:t>
            </a:r>
            <a:r>
              <a:rPr lang="ru-RU" sz="1200" dirty="0" err="1" smtClean="0"/>
              <a:t>Ягеллонський</a:t>
            </a:r>
            <a:r>
              <a:rPr lang="ru-RU" sz="1200" dirty="0" smtClean="0"/>
              <a:t> </a:t>
            </a:r>
            <a:r>
              <a:rPr lang="ru-RU" sz="1200" dirty="0" err="1" smtClean="0"/>
              <a:t>університети</a:t>
            </a:r>
            <a:r>
              <a:rPr lang="ru-RU" sz="1200" dirty="0" smtClean="0"/>
              <a:t>, </a:t>
            </a:r>
          </a:p>
          <a:p>
            <a:r>
              <a:rPr lang="ru-RU" sz="1200" dirty="0" smtClean="0"/>
              <a:t>«</a:t>
            </a:r>
            <a:r>
              <a:rPr lang="ru-RU" sz="1200" dirty="0" err="1"/>
              <a:t>Міжнародний</a:t>
            </a:r>
            <a:r>
              <a:rPr lang="ru-RU" sz="1200" dirty="0"/>
              <a:t> фонд </a:t>
            </a:r>
            <a:r>
              <a:rPr lang="ru-RU" sz="1200" dirty="0" err="1"/>
              <a:t>досліджень</a:t>
            </a:r>
            <a:r>
              <a:rPr lang="ru-RU" sz="1200" dirty="0"/>
              <a:t> </a:t>
            </a:r>
            <a:endParaRPr lang="ru-RU" sz="1200" dirty="0" smtClean="0"/>
          </a:p>
          <a:p>
            <a:r>
              <a:rPr lang="ru-RU" sz="1200" dirty="0" err="1" smtClean="0"/>
              <a:t>освітньої</a:t>
            </a:r>
            <a:r>
              <a:rPr lang="ru-RU" sz="1200" dirty="0" smtClean="0"/>
              <a:t> </a:t>
            </a:r>
            <a:r>
              <a:rPr lang="ru-RU" sz="1200" dirty="0" err="1"/>
              <a:t>політики</a:t>
            </a:r>
            <a:r>
              <a:rPr lang="ru-RU" sz="1200" dirty="0"/>
              <a:t>»</a:t>
            </a:r>
          </a:p>
        </p:txBody>
      </p:sp>
      <p:sp>
        <p:nvSpPr>
          <p:cNvPr id="29" name="Прямоугольник 28"/>
          <p:cNvSpPr/>
          <p:nvPr/>
        </p:nvSpPr>
        <p:spPr>
          <a:xfrm>
            <a:off x="8028923" y="5665649"/>
            <a:ext cx="208114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 err="1"/>
              <a:t>Університет</a:t>
            </a:r>
            <a:r>
              <a:rPr lang="ru-RU" sz="1200" dirty="0"/>
              <a:t> </a:t>
            </a:r>
            <a:r>
              <a:rPr lang="ru-RU" sz="1200" dirty="0" err="1"/>
              <a:t>імені</a:t>
            </a:r>
            <a:r>
              <a:rPr lang="ru-RU" sz="1200" dirty="0"/>
              <a:t> Масарика, </a:t>
            </a:r>
            <a:endParaRPr lang="ru-RU" sz="1200" dirty="0" smtClean="0"/>
          </a:p>
          <a:p>
            <a:r>
              <a:rPr lang="ru-RU" sz="1200" dirty="0" err="1" smtClean="0"/>
              <a:t>Чеська</a:t>
            </a:r>
            <a:r>
              <a:rPr lang="ru-RU" sz="1200" dirty="0" smtClean="0"/>
              <a:t> </a:t>
            </a:r>
            <a:r>
              <a:rPr lang="ru-RU" sz="1200" dirty="0" err="1"/>
              <a:t>агенція</a:t>
            </a:r>
            <a:r>
              <a:rPr lang="ru-RU" sz="1200" dirty="0"/>
              <a:t> </a:t>
            </a:r>
            <a:r>
              <a:rPr lang="ru-RU" sz="1200" dirty="0" err="1"/>
              <a:t>розвитку</a:t>
            </a:r>
            <a:endParaRPr lang="ru-RU" sz="1200" dirty="0"/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806" y="2574213"/>
            <a:ext cx="591622" cy="591622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263" y="4188843"/>
            <a:ext cx="580726" cy="580726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838" y="6024712"/>
            <a:ext cx="580726" cy="580726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8903" y="6024712"/>
            <a:ext cx="580726" cy="580726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8903" y="2544172"/>
            <a:ext cx="580726" cy="580726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5253" y="4185168"/>
            <a:ext cx="580726" cy="580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980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1928" y="153589"/>
            <a:ext cx="1217372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algn="ctr">
              <a:spcAft>
                <a:spcPts val="0"/>
              </a:spcAft>
            </a:pPr>
            <a:r>
              <a:rPr lang="uk-UA" sz="48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Показники ефективності роботи</a:t>
            </a:r>
            <a:endParaRPr lang="ru-RU" sz="480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graphicFrame>
        <p:nvGraphicFramePr>
          <p:cNvPr id="5" name="Диаграмма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51599753"/>
              </p:ext>
            </p:extLst>
          </p:nvPr>
        </p:nvGraphicFramePr>
        <p:xfrm>
          <a:off x="409150" y="3798510"/>
          <a:ext cx="5071992" cy="30594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Прямоугольник 5"/>
          <p:cNvSpPr>
            <a:spLocks noChangeArrowheads="1"/>
          </p:cNvSpPr>
          <p:nvPr/>
        </p:nvSpPr>
        <p:spPr bwMode="auto">
          <a:xfrm>
            <a:off x="4382704" y="3673246"/>
            <a:ext cx="1464442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atin typeface="Calibri" pitchFamily="34" charset="0"/>
              </a:rPr>
              <a:t>1 700</a:t>
            </a:r>
            <a:endParaRPr lang="ru-RU" sz="2800" b="1" dirty="0" smtClean="0">
              <a:latin typeface="Calibri" pitchFamily="34" charset="0"/>
            </a:endParaRPr>
          </a:p>
          <a:p>
            <a:pPr algn="ctr"/>
            <a:r>
              <a:rPr lang="ru-RU" sz="1400" b="1" dirty="0" smtClean="0">
                <a:latin typeface="Calibri" pitchFamily="34" charset="0"/>
              </a:rPr>
              <a:t>тис</a:t>
            </a:r>
            <a:r>
              <a:rPr lang="ru-RU" sz="1400" b="1" dirty="0" smtClean="0">
                <a:latin typeface="Calibri" pitchFamily="34" charset="0"/>
              </a:rPr>
              <a:t>. </a:t>
            </a:r>
            <a:r>
              <a:rPr lang="ru-RU" sz="1400" b="1" dirty="0">
                <a:latin typeface="Calibri" pitchFamily="34" charset="0"/>
              </a:rPr>
              <a:t>грн. </a:t>
            </a:r>
            <a:endParaRPr lang="ru-RU" sz="1400" b="1" dirty="0" smtClean="0">
              <a:latin typeface="Calibri" pitchFamily="34" charset="0"/>
            </a:endParaRPr>
          </a:p>
          <a:p>
            <a:pPr algn="ctr"/>
            <a:r>
              <a:rPr lang="uk-UA" sz="1400" b="1" dirty="0" smtClean="0">
                <a:solidFill>
                  <a:srgbClr val="0000FF"/>
                </a:solidFill>
                <a:latin typeface="Calibri" pitchFamily="34" charset="0"/>
              </a:rPr>
              <a:t>68%</a:t>
            </a:r>
            <a:endParaRPr lang="ru-RU" sz="1400" b="1" dirty="0">
              <a:solidFill>
                <a:srgbClr val="0000FF"/>
              </a:solidFill>
              <a:latin typeface="Calibri" pitchFamily="34" charset="0"/>
            </a:endParaRPr>
          </a:p>
        </p:txBody>
      </p:sp>
      <p:sp>
        <p:nvSpPr>
          <p:cNvPr id="7" name="Прямоугольник 6"/>
          <p:cNvSpPr>
            <a:spLocks noChangeArrowheads="1"/>
          </p:cNvSpPr>
          <p:nvPr/>
        </p:nvSpPr>
        <p:spPr bwMode="auto">
          <a:xfrm>
            <a:off x="1264057" y="5216583"/>
            <a:ext cx="1464442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atin typeface="Calibri" pitchFamily="34" charset="0"/>
              </a:rPr>
              <a:t>800</a:t>
            </a:r>
            <a:endParaRPr lang="ru-RU" sz="2800" b="1" dirty="0" smtClean="0">
              <a:latin typeface="Calibri" pitchFamily="34" charset="0"/>
            </a:endParaRPr>
          </a:p>
          <a:p>
            <a:pPr algn="ctr"/>
            <a:r>
              <a:rPr lang="ru-RU" sz="1400" b="1" dirty="0" smtClean="0">
                <a:latin typeface="Calibri" pitchFamily="34" charset="0"/>
              </a:rPr>
              <a:t>тис</a:t>
            </a:r>
            <a:r>
              <a:rPr lang="ru-RU" sz="1400" b="1" dirty="0">
                <a:latin typeface="Calibri" pitchFamily="34" charset="0"/>
              </a:rPr>
              <a:t>. грн. </a:t>
            </a:r>
            <a:endParaRPr lang="ru-RU" sz="1400" b="1" dirty="0" smtClean="0">
              <a:latin typeface="Calibri" pitchFamily="34" charset="0"/>
            </a:endParaRPr>
          </a:p>
          <a:p>
            <a:pPr algn="ctr"/>
            <a:r>
              <a:rPr lang="uk-UA" sz="1400" b="1" dirty="0" smtClean="0">
                <a:solidFill>
                  <a:srgbClr val="0000FF"/>
                </a:solidFill>
                <a:latin typeface="Calibri" pitchFamily="34" charset="0"/>
              </a:rPr>
              <a:t>32%</a:t>
            </a:r>
            <a:endParaRPr lang="ru-RU" sz="1400" b="1" dirty="0">
              <a:solidFill>
                <a:srgbClr val="0000FF"/>
              </a:solidFill>
              <a:latin typeface="Calibri" pitchFamily="34" charset="0"/>
            </a:endParaRPr>
          </a:p>
        </p:txBody>
      </p:sp>
      <p:sp>
        <p:nvSpPr>
          <p:cNvPr id="8" name="Шестиугольник 7"/>
          <p:cNvSpPr/>
          <p:nvPr/>
        </p:nvSpPr>
        <p:spPr>
          <a:xfrm>
            <a:off x="620979" y="1588615"/>
            <a:ext cx="2769922" cy="627062"/>
          </a:xfrm>
          <a:prstGeom prst="hexagon">
            <a:avLst/>
          </a:prstGeom>
          <a:noFill/>
          <a:ln w="57150">
            <a:solidFill>
              <a:srgbClr val="770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764536" y="2320103"/>
            <a:ext cx="74295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>
            <a:off x="1148757" y="2320103"/>
            <a:ext cx="0" cy="356422"/>
          </a:xfrm>
          <a:prstGeom prst="line">
            <a:avLst/>
          </a:prstGeom>
          <a:ln w="28575">
            <a:solidFill>
              <a:schemeClr val="tx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Прямоугольник 10"/>
          <p:cNvSpPr>
            <a:spLocks noChangeArrowheads="1"/>
          </p:cNvSpPr>
          <p:nvPr/>
        </p:nvSpPr>
        <p:spPr bwMode="auto">
          <a:xfrm>
            <a:off x="195112" y="2635335"/>
            <a:ext cx="1881797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b="1" dirty="0" err="1" smtClean="0">
                <a:latin typeface="Calibri" pitchFamily="34" charset="0"/>
              </a:rPr>
              <a:t>Придбано</a:t>
            </a:r>
            <a:r>
              <a:rPr lang="ru-RU" sz="2400" b="1" dirty="0" smtClean="0">
                <a:latin typeface="Calibri" pitchFamily="34" charset="0"/>
              </a:rPr>
              <a:t> </a:t>
            </a:r>
          </a:p>
          <a:p>
            <a:r>
              <a:rPr lang="ru-RU" sz="2400" b="1" dirty="0" err="1" smtClean="0">
                <a:latin typeface="Calibri" pitchFamily="34" charset="0"/>
              </a:rPr>
              <a:t>обладнання</a:t>
            </a:r>
            <a:r>
              <a:rPr lang="ru-RU" sz="2400" b="1" dirty="0" smtClean="0">
                <a:latin typeface="Calibri" pitchFamily="34" charset="0"/>
              </a:rPr>
              <a:t> </a:t>
            </a:r>
            <a:endParaRPr lang="ru-RU" sz="2400" b="1" dirty="0">
              <a:latin typeface="Calibri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830388" y="1627787"/>
            <a:ext cx="235833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/>
              <a:t>2 500 тис</a:t>
            </a:r>
            <a:r>
              <a:rPr lang="ru-RU" sz="2800" b="1" dirty="0"/>
              <a:t>. грн.</a:t>
            </a:r>
          </a:p>
        </p:txBody>
      </p:sp>
      <p:cxnSp>
        <p:nvCxnSpPr>
          <p:cNvPr id="14" name="Прямая соединительная линия 13"/>
          <p:cNvCxnSpPr/>
          <p:nvPr/>
        </p:nvCxnSpPr>
        <p:spPr>
          <a:xfrm flipH="1">
            <a:off x="3325224" y="1881137"/>
            <a:ext cx="202175" cy="43879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 flipV="1">
            <a:off x="3426497" y="2098379"/>
            <a:ext cx="591556" cy="4309"/>
          </a:xfrm>
          <a:prstGeom prst="line">
            <a:avLst/>
          </a:prstGeom>
          <a:ln w="28575">
            <a:solidFill>
              <a:schemeClr val="tx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Прямоугольник 24"/>
          <p:cNvSpPr/>
          <p:nvPr/>
        </p:nvSpPr>
        <p:spPr>
          <a:xfrm>
            <a:off x="3480844" y="1530527"/>
            <a:ext cx="167065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/>
              <a:t>10000</a:t>
            </a:r>
            <a:r>
              <a:rPr lang="ru-RU" dirty="0"/>
              <a:t> </a:t>
            </a:r>
            <a:r>
              <a:rPr lang="ru-RU" sz="1200" b="1" dirty="0" smtClean="0"/>
              <a:t>грн.</a:t>
            </a:r>
            <a:endParaRPr lang="ru-RU" sz="1200" b="1" dirty="0"/>
          </a:p>
        </p:txBody>
      </p:sp>
      <p:sp>
        <p:nvSpPr>
          <p:cNvPr id="26" name="Прямоугольник 25"/>
          <p:cNvSpPr/>
          <p:nvPr/>
        </p:nvSpPr>
        <p:spPr>
          <a:xfrm>
            <a:off x="3390901" y="2130373"/>
            <a:ext cx="333760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/>
              <a:t>Частка</a:t>
            </a:r>
            <a:r>
              <a:rPr lang="ru-RU" dirty="0"/>
              <a:t> </a:t>
            </a:r>
            <a:r>
              <a:rPr lang="ru-RU" dirty="0" err="1"/>
              <a:t>вартості</a:t>
            </a:r>
            <a:r>
              <a:rPr lang="ru-RU" dirty="0"/>
              <a:t> </a:t>
            </a:r>
            <a:endParaRPr lang="ru-RU" dirty="0" smtClean="0"/>
          </a:p>
          <a:p>
            <a:r>
              <a:rPr lang="ru-RU" dirty="0" err="1" smtClean="0"/>
              <a:t>придбаного</a:t>
            </a:r>
            <a:r>
              <a:rPr lang="ru-RU" dirty="0" smtClean="0"/>
              <a:t> </a:t>
            </a:r>
          </a:p>
          <a:p>
            <a:r>
              <a:rPr lang="ru-RU" dirty="0" err="1" smtClean="0"/>
              <a:t>обладнання</a:t>
            </a:r>
            <a:r>
              <a:rPr lang="ru-RU" dirty="0" smtClean="0"/>
              <a:t> </a:t>
            </a:r>
          </a:p>
          <a:p>
            <a:r>
              <a:rPr lang="ru-RU" dirty="0" smtClean="0"/>
              <a:t>на </a:t>
            </a:r>
            <a:r>
              <a:rPr lang="ru-RU" dirty="0"/>
              <a:t>одного НПП</a:t>
            </a:r>
          </a:p>
        </p:txBody>
      </p:sp>
      <p:sp>
        <p:nvSpPr>
          <p:cNvPr id="28" name="Шестиугольник 27"/>
          <p:cNvSpPr/>
          <p:nvPr/>
        </p:nvSpPr>
        <p:spPr>
          <a:xfrm>
            <a:off x="7587241" y="3279577"/>
            <a:ext cx="1513713" cy="1304925"/>
          </a:xfrm>
          <a:prstGeom prst="hexagon">
            <a:avLst/>
          </a:prstGeom>
          <a:solidFill>
            <a:srgbClr val="770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9" name="Шестиугольник 28"/>
          <p:cNvSpPr/>
          <p:nvPr/>
        </p:nvSpPr>
        <p:spPr>
          <a:xfrm>
            <a:off x="8826225" y="2627115"/>
            <a:ext cx="1513713" cy="1304925"/>
          </a:xfrm>
          <a:prstGeom prst="hexagon">
            <a:avLst/>
          </a:prstGeom>
          <a:solidFill>
            <a:srgbClr val="FF00A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Шестиугольник 29"/>
          <p:cNvSpPr/>
          <p:nvPr/>
        </p:nvSpPr>
        <p:spPr>
          <a:xfrm>
            <a:off x="8813144" y="3980458"/>
            <a:ext cx="1513713" cy="1304925"/>
          </a:xfrm>
          <a:prstGeom prst="hexagon">
            <a:avLst/>
          </a:prstGeom>
          <a:solidFill>
            <a:srgbClr val="B200B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4" name="Прямая соединительная линия 33"/>
          <p:cNvCxnSpPr/>
          <p:nvPr/>
        </p:nvCxnSpPr>
        <p:spPr>
          <a:xfrm>
            <a:off x="7928479" y="4688344"/>
            <a:ext cx="74295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/>
          <p:cNvCxnSpPr/>
          <p:nvPr/>
        </p:nvCxnSpPr>
        <p:spPr>
          <a:xfrm>
            <a:off x="8312700" y="4688344"/>
            <a:ext cx="0" cy="323721"/>
          </a:xfrm>
          <a:prstGeom prst="line">
            <a:avLst/>
          </a:prstGeom>
          <a:ln w="28575">
            <a:solidFill>
              <a:schemeClr val="tx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единительная линия 35"/>
          <p:cNvCxnSpPr/>
          <p:nvPr/>
        </p:nvCxnSpPr>
        <p:spPr>
          <a:xfrm flipH="1">
            <a:off x="10234443" y="5030872"/>
            <a:ext cx="775045" cy="0"/>
          </a:xfrm>
          <a:prstGeom prst="line">
            <a:avLst/>
          </a:prstGeom>
          <a:ln w="28575">
            <a:solidFill>
              <a:schemeClr val="tx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единительная линия 36"/>
          <p:cNvCxnSpPr/>
          <p:nvPr/>
        </p:nvCxnSpPr>
        <p:spPr>
          <a:xfrm flipH="1">
            <a:off x="10095897" y="4770499"/>
            <a:ext cx="277093" cy="51488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Прямоугольник 37"/>
          <p:cNvSpPr/>
          <p:nvPr/>
        </p:nvSpPr>
        <p:spPr>
          <a:xfrm>
            <a:off x="10174158" y="5012065"/>
            <a:ext cx="2141059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 err="1"/>
              <a:t>Виготовлення</a:t>
            </a:r>
            <a:r>
              <a:rPr lang="ru-RU" sz="1600" b="1" dirty="0"/>
              <a:t> </a:t>
            </a:r>
            <a:r>
              <a:rPr lang="ru-RU" sz="1600" b="1" dirty="0" err="1"/>
              <a:t>стандартних</a:t>
            </a:r>
            <a:r>
              <a:rPr lang="ru-RU" sz="1600" b="1" dirty="0"/>
              <a:t> </a:t>
            </a:r>
            <a:r>
              <a:rPr lang="ru-RU" sz="1600" b="1" dirty="0" err="1"/>
              <a:t>зразків</a:t>
            </a:r>
            <a:r>
              <a:rPr lang="ru-RU" sz="1600" b="1" dirty="0"/>
              <a:t> </a:t>
            </a:r>
            <a:r>
              <a:rPr lang="ru-RU" sz="1600" b="1" dirty="0" err="1"/>
              <a:t>підприємства</a:t>
            </a:r>
            <a:r>
              <a:rPr lang="ru-RU" sz="1600" b="1" dirty="0"/>
              <a:t> </a:t>
            </a:r>
            <a:r>
              <a:rPr lang="ru-RU" sz="1600" b="1" dirty="0" err="1"/>
              <a:t>поруватого</a:t>
            </a:r>
            <a:r>
              <a:rPr lang="ru-RU" sz="1600" b="1" dirty="0"/>
              <a:t> </a:t>
            </a:r>
            <a:r>
              <a:rPr lang="ru-RU" sz="1600" b="1" dirty="0" err="1"/>
              <a:t>фосфіду</a:t>
            </a:r>
            <a:r>
              <a:rPr lang="ru-RU" sz="1600" b="1" dirty="0"/>
              <a:t> </a:t>
            </a:r>
            <a:r>
              <a:rPr lang="ru-RU" sz="1600" b="1" dirty="0" err="1"/>
              <a:t>індію</a:t>
            </a:r>
            <a:r>
              <a:rPr lang="ru-RU" sz="1600" b="1" dirty="0"/>
              <a:t> на </a:t>
            </a:r>
            <a:r>
              <a:rPr lang="ru-RU" sz="1600" b="1" dirty="0" err="1"/>
              <a:t>монокристалічній</a:t>
            </a:r>
            <a:r>
              <a:rPr lang="ru-RU" sz="1600" b="1" dirty="0"/>
              <a:t> </a:t>
            </a:r>
            <a:r>
              <a:rPr lang="ru-RU" sz="1600" b="1" dirty="0" err="1"/>
              <a:t>підкладці</a:t>
            </a:r>
            <a:endParaRPr lang="ru-RU" sz="1600" b="1" dirty="0"/>
          </a:p>
        </p:txBody>
      </p:sp>
      <p:sp>
        <p:nvSpPr>
          <p:cNvPr id="39" name="Прямоугольник 38"/>
          <p:cNvSpPr>
            <a:spLocks noChangeArrowheads="1"/>
          </p:cNvSpPr>
          <p:nvPr/>
        </p:nvSpPr>
        <p:spPr bwMode="auto">
          <a:xfrm>
            <a:off x="5946474" y="5047603"/>
            <a:ext cx="393421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600" b="1" dirty="0" err="1">
                <a:latin typeface="Calibri" pitchFamily="34" charset="0"/>
              </a:rPr>
              <a:t>Розробка</a:t>
            </a:r>
            <a:r>
              <a:rPr lang="ru-RU" sz="1600" b="1" dirty="0">
                <a:latin typeface="Calibri" pitchFamily="34" charset="0"/>
              </a:rPr>
              <a:t> </a:t>
            </a:r>
            <a:r>
              <a:rPr lang="ru-RU" sz="1600" b="1" dirty="0" err="1">
                <a:latin typeface="Calibri" pitchFamily="34" charset="0"/>
              </a:rPr>
              <a:t>рекомендацій</a:t>
            </a:r>
            <a:r>
              <a:rPr lang="ru-RU" sz="1600" b="1" dirty="0">
                <a:latin typeface="Calibri" pitchFamily="34" charset="0"/>
              </a:rPr>
              <a:t> </a:t>
            </a:r>
            <a:r>
              <a:rPr lang="ru-RU" sz="1600" b="1" dirty="0" err="1" smtClean="0">
                <a:latin typeface="Calibri" pitchFamily="34" charset="0"/>
              </a:rPr>
              <a:t>щодо</a:t>
            </a:r>
            <a:r>
              <a:rPr lang="ru-RU" sz="1600" b="1" dirty="0" smtClean="0">
                <a:latin typeface="Calibri" pitchFamily="34" charset="0"/>
              </a:rPr>
              <a:t> </a:t>
            </a:r>
          </a:p>
          <a:p>
            <a:r>
              <a:rPr lang="ru-RU" sz="1600" b="1" dirty="0" err="1" smtClean="0">
                <a:latin typeface="Calibri" pitchFamily="34" charset="0"/>
              </a:rPr>
              <a:t>проведення</a:t>
            </a:r>
            <a:r>
              <a:rPr lang="ru-RU" sz="1600" b="1" dirty="0" smtClean="0">
                <a:latin typeface="Calibri" pitchFamily="34" charset="0"/>
              </a:rPr>
              <a:t> </a:t>
            </a:r>
            <a:r>
              <a:rPr lang="ru-RU" sz="1600" b="1" dirty="0" err="1" smtClean="0">
                <a:latin typeface="Calibri" pitchFamily="34" charset="0"/>
              </a:rPr>
              <a:t>заходів</a:t>
            </a:r>
            <a:r>
              <a:rPr lang="ru-RU" sz="1600" b="1" dirty="0" smtClean="0">
                <a:latin typeface="Calibri" pitchFamily="34" charset="0"/>
              </a:rPr>
              <a:t> </a:t>
            </a:r>
            <a:r>
              <a:rPr lang="ru-RU" sz="1600" b="1" dirty="0">
                <a:latin typeface="Calibri" pitchFamily="34" charset="0"/>
              </a:rPr>
              <a:t>з </a:t>
            </a:r>
            <a:r>
              <a:rPr lang="ru-RU" sz="1600" b="1" dirty="0" err="1">
                <a:latin typeface="Calibri" pitchFamily="34" charset="0"/>
              </a:rPr>
              <a:t>енергоефективності</a:t>
            </a:r>
            <a:endParaRPr lang="ru-RU" sz="1600" b="1" dirty="0">
              <a:latin typeface="Calibri" pitchFamily="34" charset="0"/>
            </a:endParaRPr>
          </a:p>
        </p:txBody>
      </p:sp>
      <p:sp>
        <p:nvSpPr>
          <p:cNvPr id="40" name="Шестиугольник 39"/>
          <p:cNvSpPr/>
          <p:nvPr/>
        </p:nvSpPr>
        <p:spPr>
          <a:xfrm>
            <a:off x="7593110" y="1917120"/>
            <a:ext cx="1513713" cy="1304925"/>
          </a:xfrm>
          <a:prstGeom prst="hexagon">
            <a:avLst/>
          </a:prstGeom>
          <a:solidFill>
            <a:srgbClr val="0066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Прямоугольник 41"/>
          <p:cNvSpPr/>
          <p:nvPr/>
        </p:nvSpPr>
        <p:spPr>
          <a:xfrm>
            <a:off x="8171746" y="2171612"/>
            <a:ext cx="44435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 smtClean="0">
                <a:solidFill>
                  <a:schemeClr val="bg1"/>
                </a:solidFill>
              </a:rPr>
              <a:t>6</a:t>
            </a:r>
            <a:endParaRPr lang="ru-RU" sz="1200" b="1" dirty="0">
              <a:solidFill>
                <a:schemeClr val="bg1"/>
              </a:solidFill>
            </a:endParaRPr>
          </a:p>
        </p:txBody>
      </p:sp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6A7C36B6-8A28-47BB-875C-7E4C76F644E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7488" y="2395922"/>
            <a:ext cx="864000" cy="864000"/>
          </a:xfrm>
          <a:prstGeom prst="rect">
            <a:avLst/>
          </a:prstGeom>
        </p:spPr>
      </p:pic>
      <p:sp>
        <p:nvSpPr>
          <p:cNvPr id="44" name="Прямоугольник 43"/>
          <p:cNvSpPr>
            <a:spLocks noChangeArrowheads="1"/>
          </p:cNvSpPr>
          <p:nvPr/>
        </p:nvSpPr>
        <p:spPr bwMode="auto">
          <a:xfrm>
            <a:off x="5958921" y="1340381"/>
            <a:ext cx="2800575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3200" b="1" dirty="0" err="1" smtClean="0">
                <a:latin typeface="Calibri" pitchFamily="34" charset="0"/>
              </a:rPr>
              <a:t>Госпдоговірна</a:t>
            </a:r>
            <a:r>
              <a:rPr lang="ru-RU" sz="3200" b="1" dirty="0" smtClean="0">
                <a:latin typeface="Calibri" pitchFamily="34" charset="0"/>
              </a:rPr>
              <a:t> </a:t>
            </a:r>
          </a:p>
          <a:p>
            <a:r>
              <a:rPr lang="ru-RU" sz="3200" b="1" dirty="0" smtClean="0">
                <a:latin typeface="Calibri" pitchFamily="34" charset="0"/>
              </a:rPr>
              <a:t>тематика</a:t>
            </a:r>
            <a:endParaRPr lang="ru-RU" sz="3200" b="1" dirty="0">
              <a:latin typeface="Calibri" pitchFamily="34" charset="0"/>
            </a:endParaRPr>
          </a:p>
        </p:txBody>
      </p:sp>
      <p:sp>
        <p:nvSpPr>
          <p:cNvPr id="45" name="Прямоугольник 44"/>
          <p:cNvSpPr/>
          <p:nvPr/>
        </p:nvSpPr>
        <p:spPr>
          <a:xfrm>
            <a:off x="9679002" y="-290183"/>
            <a:ext cx="111088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 smtClean="0">
                <a:solidFill>
                  <a:schemeClr val="bg1"/>
                </a:solidFill>
              </a:rPr>
              <a:t>7 </a:t>
            </a:r>
            <a:r>
              <a:rPr lang="ru-RU" sz="1200" b="1" dirty="0" smtClean="0">
                <a:solidFill>
                  <a:schemeClr val="bg1"/>
                </a:solidFill>
              </a:rPr>
              <a:t>тис. грн.</a:t>
            </a:r>
            <a:endParaRPr lang="ru-RU" sz="1200" b="1" dirty="0">
              <a:solidFill>
                <a:schemeClr val="bg1"/>
              </a:solidFill>
            </a:endParaRPr>
          </a:p>
        </p:txBody>
      </p:sp>
      <p:sp>
        <p:nvSpPr>
          <p:cNvPr id="46" name="Прямоугольник 45"/>
          <p:cNvSpPr/>
          <p:nvPr/>
        </p:nvSpPr>
        <p:spPr>
          <a:xfrm>
            <a:off x="8019873" y="2741319"/>
            <a:ext cx="663964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050" b="1" dirty="0">
                <a:solidFill>
                  <a:schemeClr val="bg1"/>
                </a:solidFill>
              </a:rPr>
              <a:t>тис. грн.</a:t>
            </a:r>
          </a:p>
        </p:txBody>
      </p:sp>
      <p:sp>
        <p:nvSpPr>
          <p:cNvPr id="47" name="Прямоугольник 46"/>
          <p:cNvSpPr/>
          <p:nvPr/>
        </p:nvSpPr>
        <p:spPr>
          <a:xfrm>
            <a:off x="7860395" y="3445092"/>
            <a:ext cx="83708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 smtClean="0">
                <a:solidFill>
                  <a:schemeClr val="bg1"/>
                </a:solidFill>
              </a:rPr>
              <a:t>8,5</a:t>
            </a:r>
            <a:endParaRPr lang="ru-RU" sz="1200" b="1" dirty="0">
              <a:solidFill>
                <a:schemeClr val="bg1"/>
              </a:solidFill>
            </a:endParaRPr>
          </a:p>
        </p:txBody>
      </p:sp>
      <p:sp>
        <p:nvSpPr>
          <p:cNvPr id="49" name="Прямоугольник 48"/>
          <p:cNvSpPr/>
          <p:nvPr/>
        </p:nvSpPr>
        <p:spPr>
          <a:xfrm>
            <a:off x="7980718" y="4055763"/>
            <a:ext cx="663964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050" b="1" dirty="0">
                <a:solidFill>
                  <a:schemeClr val="bg1"/>
                </a:solidFill>
              </a:rPr>
              <a:t>тис. грн.</a:t>
            </a:r>
          </a:p>
        </p:txBody>
      </p:sp>
      <p:sp>
        <p:nvSpPr>
          <p:cNvPr id="54" name="Прямоугольник 53"/>
          <p:cNvSpPr/>
          <p:nvPr/>
        </p:nvSpPr>
        <p:spPr>
          <a:xfrm>
            <a:off x="9436341" y="2842820"/>
            <a:ext cx="44435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 smtClean="0">
                <a:solidFill>
                  <a:schemeClr val="bg1"/>
                </a:solidFill>
              </a:rPr>
              <a:t>7</a:t>
            </a:r>
            <a:endParaRPr lang="ru-RU" sz="1200" b="1" dirty="0">
              <a:solidFill>
                <a:schemeClr val="bg1"/>
              </a:solidFill>
            </a:endParaRPr>
          </a:p>
        </p:txBody>
      </p:sp>
      <p:sp>
        <p:nvSpPr>
          <p:cNvPr id="55" name="Прямоугольник 54"/>
          <p:cNvSpPr/>
          <p:nvPr/>
        </p:nvSpPr>
        <p:spPr>
          <a:xfrm>
            <a:off x="9290351" y="3423674"/>
            <a:ext cx="663964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050" b="1" dirty="0">
                <a:solidFill>
                  <a:schemeClr val="bg1"/>
                </a:solidFill>
              </a:rPr>
              <a:t>тис. грн.</a:t>
            </a:r>
          </a:p>
        </p:txBody>
      </p:sp>
      <p:sp>
        <p:nvSpPr>
          <p:cNvPr id="56" name="Прямоугольник 55"/>
          <p:cNvSpPr/>
          <p:nvPr/>
        </p:nvSpPr>
        <p:spPr>
          <a:xfrm>
            <a:off x="9095982" y="4182721"/>
            <a:ext cx="83708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 smtClean="0">
                <a:solidFill>
                  <a:schemeClr val="bg1"/>
                </a:solidFill>
              </a:rPr>
              <a:t>7,2</a:t>
            </a:r>
            <a:endParaRPr lang="ru-RU" sz="1200" b="1" dirty="0">
              <a:solidFill>
                <a:schemeClr val="bg1"/>
              </a:solidFill>
            </a:endParaRPr>
          </a:p>
        </p:txBody>
      </p:sp>
      <p:sp>
        <p:nvSpPr>
          <p:cNvPr id="57" name="Прямоугольник 56"/>
          <p:cNvSpPr/>
          <p:nvPr/>
        </p:nvSpPr>
        <p:spPr>
          <a:xfrm>
            <a:off x="9200753" y="4758149"/>
            <a:ext cx="663964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050" b="1" dirty="0">
                <a:solidFill>
                  <a:schemeClr val="bg1"/>
                </a:solidFill>
              </a:rPr>
              <a:t>тис. грн.</a:t>
            </a:r>
          </a:p>
        </p:txBody>
      </p:sp>
      <p:sp>
        <p:nvSpPr>
          <p:cNvPr id="59" name="Прямоугольник 58"/>
          <p:cNvSpPr/>
          <p:nvPr/>
        </p:nvSpPr>
        <p:spPr>
          <a:xfrm>
            <a:off x="10234443" y="3681355"/>
            <a:ext cx="308126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err="1"/>
              <a:t>Отримання</a:t>
            </a:r>
            <a:r>
              <a:rPr lang="ru-RU" sz="1600" b="1" dirty="0"/>
              <a:t> </a:t>
            </a:r>
            <a:r>
              <a:rPr lang="ru-RU" sz="1600" b="1" dirty="0" err="1"/>
              <a:t>плівок</a:t>
            </a:r>
            <a:r>
              <a:rPr lang="ru-RU" sz="1600" b="1" dirty="0"/>
              <a:t> </a:t>
            </a:r>
            <a:endParaRPr lang="ru-RU" sz="1600" b="1" dirty="0" smtClean="0"/>
          </a:p>
          <a:p>
            <a:r>
              <a:rPr lang="ru-RU" sz="1600" b="1" dirty="0" err="1" smtClean="0"/>
              <a:t>ZnO:Al</a:t>
            </a:r>
            <a:r>
              <a:rPr lang="ru-RU" sz="1600" b="1" dirty="0" smtClean="0"/>
              <a:t> на </a:t>
            </a:r>
            <a:r>
              <a:rPr lang="ru-RU" sz="1600" b="1" dirty="0" err="1" smtClean="0"/>
              <a:t>поруватих</a:t>
            </a:r>
            <a:endParaRPr lang="ru-RU" sz="1600" b="1" dirty="0" smtClean="0"/>
          </a:p>
          <a:p>
            <a:r>
              <a:rPr lang="ru-RU" sz="1600" b="1" dirty="0" smtClean="0"/>
              <a:t> </a:t>
            </a:r>
            <a:r>
              <a:rPr lang="ru-RU" sz="1600" b="1" dirty="0" err="1" smtClean="0"/>
              <a:t>підкладках</a:t>
            </a:r>
            <a:r>
              <a:rPr lang="ru-RU" sz="1600" b="1" dirty="0" smtClean="0"/>
              <a:t> </a:t>
            </a:r>
            <a:r>
              <a:rPr lang="ru-RU" sz="1600" b="1" dirty="0" err="1"/>
              <a:t>CdTe</a:t>
            </a:r>
            <a:endParaRPr lang="ru-RU" sz="1600" b="1" dirty="0"/>
          </a:p>
        </p:txBody>
      </p:sp>
      <p:cxnSp>
        <p:nvCxnSpPr>
          <p:cNvPr id="60" name="Прямая соединительная линия 59"/>
          <p:cNvCxnSpPr/>
          <p:nvPr/>
        </p:nvCxnSpPr>
        <p:spPr>
          <a:xfrm flipH="1">
            <a:off x="9027828" y="2241378"/>
            <a:ext cx="775045" cy="0"/>
          </a:xfrm>
          <a:prstGeom prst="line">
            <a:avLst/>
          </a:prstGeom>
          <a:ln w="28575">
            <a:solidFill>
              <a:schemeClr val="tx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Прямая соединительная линия 60"/>
          <p:cNvCxnSpPr/>
          <p:nvPr/>
        </p:nvCxnSpPr>
        <p:spPr>
          <a:xfrm>
            <a:off x="8876029" y="1953614"/>
            <a:ext cx="223905" cy="44230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Прямая соединительная линия 67"/>
          <p:cNvCxnSpPr/>
          <p:nvPr/>
        </p:nvCxnSpPr>
        <p:spPr>
          <a:xfrm flipH="1">
            <a:off x="10234443" y="3649544"/>
            <a:ext cx="775045" cy="0"/>
          </a:xfrm>
          <a:prstGeom prst="line">
            <a:avLst/>
          </a:prstGeom>
          <a:ln w="28575">
            <a:solidFill>
              <a:schemeClr val="tx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Прямая соединительная линия 68"/>
          <p:cNvCxnSpPr/>
          <p:nvPr/>
        </p:nvCxnSpPr>
        <p:spPr>
          <a:xfrm flipH="1">
            <a:off x="10095897" y="3389171"/>
            <a:ext cx="277093" cy="51488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Прямоугольник 69"/>
          <p:cNvSpPr/>
          <p:nvPr/>
        </p:nvSpPr>
        <p:spPr>
          <a:xfrm>
            <a:off x="8990874" y="1126636"/>
            <a:ext cx="286834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 err="1"/>
              <a:t>Виготовлення</a:t>
            </a:r>
            <a:r>
              <a:rPr lang="ru-RU" sz="1600" b="1" dirty="0"/>
              <a:t> </a:t>
            </a:r>
            <a:r>
              <a:rPr lang="ru-RU" sz="1600" b="1" dirty="0" err="1"/>
              <a:t>стандартних</a:t>
            </a:r>
            <a:r>
              <a:rPr lang="ru-RU" sz="1600" b="1" dirty="0"/>
              <a:t> </a:t>
            </a:r>
            <a:r>
              <a:rPr lang="ru-RU" sz="1600" b="1" dirty="0" err="1"/>
              <a:t>зразків</a:t>
            </a:r>
            <a:r>
              <a:rPr lang="ru-RU" sz="1600" b="1" dirty="0"/>
              <a:t>  </a:t>
            </a:r>
            <a:r>
              <a:rPr lang="ru-RU" sz="1600" b="1" dirty="0" err="1"/>
              <a:t>підприємства</a:t>
            </a:r>
            <a:r>
              <a:rPr lang="ru-RU" sz="1600" b="1" dirty="0"/>
              <a:t> </a:t>
            </a:r>
            <a:r>
              <a:rPr lang="ru-RU" sz="1600" b="1" dirty="0" err="1"/>
              <a:t>поруватого</a:t>
            </a:r>
            <a:r>
              <a:rPr lang="ru-RU" sz="1600" b="1" dirty="0"/>
              <a:t> </a:t>
            </a:r>
            <a:r>
              <a:rPr lang="ru-RU" sz="1600" b="1" dirty="0" err="1"/>
              <a:t>фосфіду</a:t>
            </a:r>
            <a:r>
              <a:rPr lang="ru-RU" sz="1600" b="1" dirty="0"/>
              <a:t> </a:t>
            </a:r>
            <a:r>
              <a:rPr lang="ru-RU" sz="1600" b="1" dirty="0" err="1"/>
              <a:t>галію</a:t>
            </a:r>
            <a:r>
              <a:rPr lang="ru-RU" sz="1600" b="1" dirty="0"/>
              <a:t> на </a:t>
            </a:r>
            <a:r>
              <a:rPr lang="ru-RU" sz="1600" b="1" dirty="0" err="1"/>
              <a:t>монокристалічній</a:t>
            </a:r>
            <a:r>
              <a:rPr lang="ru-RU" sz="1600" b="1" dirty="0"/>
              <a:t> </a:t>
            </a:r>
            <a:r>
              <a:rPr lang="ru-RU" sz="1600" b="1" dirty="0" err="1"/>
              <a:t>підкладці</a:t>
            </a:r>
            <a:endParaRPr lang="ru-RU" sz="1600" b="1" dirty="0"/>
          </a:p>
        </p:txBody>
      </p:sp>
      <p:pic>
        <p:nvPicPr>
          <p:cNvPr id="71" name="Рисунок 7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791" y="5234821"/>
            <a:ext cx="720000" cy="720000"/>
          </a:xfrm>
          <a:prstGeom prst="rect">
            <a:avLst/>
          </a:prstGeom>
        </p:spPr>
      </p:pic>
      <p:pic>
        <p:nvPicPr>
          <p:cNvPr id="72" name="Рисунок 7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227" y="4491267"/>
            <a:ext cx="720000" cy="720000"/>
          </a:xfrm>
          <a:prstGeom prst="rect">
            <a:avLst/>
          </a:prstGeom>
        </p:spPr>
      </p:pic>
      <p:pic>
        <p:nvPicPr>
          <p:cNvPr id="73" name="Рисунок 72">
            <a:extLst>
              <a:ext uri="{FF2B5EF4-FFF2-40B4-BE49-F238E27FC236}">
                <a16:creationId xmlns:a16="http://schemas.microsoft.com/office/drawing/2014/main" id="{6A7C36B6-8A28-47BB-875C-7E4C76F644E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78" y="3756243"/>
            <a:ext cx="72000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434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1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1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  <p:bldP spid="6" grpId="0"/>
      <p:bldP spid="7" grpId="0"/>
      <p:bldP spid="11" grpId="0"/>
      <p:bldP spid="39" grpId="0"/>
      <p:bldP spid="4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328261" y="186852"/>
            <a:ext cx="709732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algn="ctr">
              <a:spcAft>
                <a:spcPts val="0"/>
              </a:spcAft>
            </a:pPr>
            <a:r>
              <a:rPr lang="uk-UA" sz="5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Студентська наука</a:t>
            </a:r>
            <a:endParaRPr lang="ru-RU" sz="540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5" name="Picture 2" descr="http://us.bdpu.org/wp-content/uploads/2019/04/IMG_20190423_085104-01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824" y="1660905"/>
            <a:ext cx="2656764" cy="4119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://us.bdpu.org/wp-content/uploads/2019/04/DSC_075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5787" y="4486228"/>
            <a:ext cx="1733535" cy="1287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http://us.bdpu.org/wp-content/uploads/2019/04/viber-image-2019-04-22-19.40.5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5786" y="1660905"/>
            <a:ext cx="1733535" cy="1297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http://us.bdpu.org/wp-content/uploads/2019/04/viber-image-2019-04-22-14.44.37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67" b="4193"/>
          <a:stretch/>
        </p:blipFill>
        <p:spPr bwMode="auto">
          <a:xfrm>
            <a:off x="5037301" y="1660906"/>
            <a:ext cx="1687520" cy="2046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 descr="http://us.bdpu.org/wp-content/uploads/2019/04/IMG_774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5787" y="3089883"/>
            <a:ext cx="1733535" cy="1300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2" descr="http://us.bdpu.org/wp-content/uploads/2019/04/viber-image-2019-04-21-09.49.28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68"/>
          <a:stretch/>
        </p:blipFill>
        <p:spPr bwMode="auto">
          <a:xfrm>
            <a:off x="5037301" y="3798863"/>
            <a:ext cx="1679248" cy="1964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452487246"/>
              </p:ext>
            </p:extLst>
          </p:nvPr>
        </p:nvGraphicFramePr>
        <p:xfrm>
          <a:off x="8591262" y="2927897"/>
          <a:ext cx="3478924" cy="28287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13" name="Прямоугольник 12"/>
          <p:cNvSpPr/>
          <p:nvPr/>
        </p:nvSpPr>
        <p:spPr>
          <a:xfrm>
            <a:off x="7839676" y="1695874"/>
            <a:ext cx="413324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 smtClean="0"/>
              <a:t>Призери</a:t>
            </a:r>
            <a:r>
              <a:rPr lang="ru-RU" dirty="0" smtClean="0"/>
              <a:t> 2 </a:t>
            </a:r>
            <a:r>
              <a:rPr lang="ru-RU" dirty="0" err="1"/>
              <a:t>етапу</a:t>
            </a:r>
            <a:r>
              <a:rPr lang="ru-RU" dirty="0"/>
              <a:t> </a:t>
            </a:r>
            <a:r>
              <a:rPr lang="ru-RU" dirty="0" err="1"/>
              <a:t>Всеукраїнського</a:t>
            </a:r>
            <a:r>
              <a:rPr lang="ru-RU" dirty="0"/>
              <a:t> </a:t>
            </a:r>
            <a:endParaRPr lang="ru-RU" dirty="0" smtClean="0"/>
          </a:p>
          <a:p>
            <a:r>
              <a:rPr lang="ru-RU" dirty="0" smtClean="0"/>
              <a:t>конкурсу </a:t>
            </a:r>
            <a:r>
              <a:rPr lang="ru-RU" dirty="0" err="1"/>
              <a:t>студентських</a:t>
            </a:r>
            <a:r>
              <a:rPr lang="ru-RU" dirty="0"/>
              <a:t> </a:t>
            </a:r>
            <a:r>
              <a:rPr lang="ru-RU" dirty="0" err="1"/>
              <a:t>наукових</a:t>
            </a:r>
            <a:r>
              <a:rPr lang="ru-RU" dirty="0"/>
              <a:t> </a:t>
            </a:r>
            <a:r>
              <a:rPr lang="ru-RU" dirty="0" err="1"/>
              <a:t>робіт</a:t>
            </a:r>
            <a:r>
              <a:rPr lang="ru-RU" dirty="0"/>
              <a:t> </a:t>
            </a:r>
            <a:endParaRPr lang="ru-RU" dirty="0" smtClean="0"/>
          </a:p>
        </p:txBody>
      </p:sp>
      <p:sp>
        <p:nvSpPr>
          <p:cNvPr id="14" name="Прямоугольник 13"/>
          <p:cNvSpPr/>
          <p:nvPr/>
        </p:nvSpPr>
        <p:spPr>
          <a:xfrm>
            <a:off x="7912029" y="2412583"/>
            <a:ext cx="374316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/>
              <a:t>Призери</a:t>
            </a:r>
            <a:r>
              <a:rPr lang="ru-RU" dirty="0"/>
              <a:t> </a:t>
            </a:r>
            <a:r>
              <a:rPr lang="ru-RU" dirty="0" err="1"/>
              <a:t>Всеукраїнської</a:t>
            </a:r>
            <a:r>
              <a:rPr lang="ru-RU" dirty="0"/>
              <a:t> </a:t>
            </a:r>
            <a:r>
              <a:rPr lang="ru-RU" dirty="0" err="1"/>
              <a:t>студентської</a:t>
            </a:r>
            <a:r>
              <a:rPr lang="ru-RU" dirty="0"/>
              <a:t> </a:t>
            </a:r>
            <a:r>
              <a:rPr lang="ru-RU" dirty="0" err="1"/>
              <a:t>олімпіади</a:t>
            </a:r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7134284" y="1601513"/>
            <a:ext cx="80983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b="1" dirty="0" smtClean="0">
                <a:solidFill>
                  <a:srgbClr val="FF00A8"/>
                </a:solidFill>
              </a:rPr>
              <a:t>11</a:t>
            </a:r>
            <a:endParaRPr lang="ru-RU" sz="4800" b="1" dirty="0">
              <a:solidFill>
                <a:srgbClr val="FF00A8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7499386" y="2279689"/>
            <a:ext cx="49725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4800" b="1" dirty="0">
                <a:solidFill>
                  <a:srgbClr val="FF00A8"/>
                </a:solidFill>
              </a:rPr>
              <a:t>9</a:t>
            </a:r>
            <a:endParaRPr lang="ru-RU" sz="4800" b="1" dirty="0">
              <a:solidFill>
                <a:srgbClr val="FF00A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5613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/>
          <p:nvPr/>
        </p:nvSpPr>
        <p:spPr>
          <a:xfrm>
            <a:off x="7802070" y="5362226"/>
            <a:ext cx="364838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Математичні </a:t>
            </a:r>
          </a:p>
          <a:p>
            <a:r>
              <a:rPr lang="ru-RU" b="1" dirty="0"/>
              <a:t>та </a:t>
            </a:r>
            <a:r>
              <a:rPr lang="ru-RU" b="1" dirty="0" err="1"/>
              <a:t>природничі</a:t>
            </a:r>
            <a:r>
              <a:rPr lang="ru-RU" b="1" dirty="0"/>
              <a:t> науки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1971246" y="1865746"/>
            <a:ext cx="293281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комплексних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r"/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тем кафедр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8395277" y="3729626"/>
            <a:ext cx="20159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Суспільні науки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7702358" y="2101324"/>
            <a:ext cx="230184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Гуманітарні науки </a:t>
            </a:r>
          </a:p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і </a:t>
            </a:r>
            <a:r>
              <a:rPr lang="ru-RU" b="1" dirty="0" err="1">
                <a:latin typeface="Arial" panose="020B0604020202020204" pitchFamily="34" charset="0"/>
                <a:cs typeface="Arial" panose="020B0604020202020204" pitchFamily="34" charset="0"/>
              </a:rPr>
              <a:t>мистецтво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1822103" y="3151383"/>
            <a:ext cx="211840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держбюджетних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r"/>
            <a:r>
              <a:rPr lang="ru-RU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наукових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проєктів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3139256" y="5770539"/>
            <a:ext cx="178427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індивідуальних</a:t>
            </a:r>
            <a:endParaRPr lang="ru-RU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гран</a:t>
            </a:r>
            <a:r>
              <a:rPr lang="uk-UA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тів</a:t>
            </a:r>
            <a:endParaRPr lang="ru-RU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1555909" y="4618746"/>
            <a:ext cx="230915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колективних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r"/>
            <a:r>
              <a:rPr lang="ru-RU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міжнародних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грантів</a:t>
            </a:r>
            <a:endParaRPr lang="ru-RU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CE39ABA3-0BB5-4E1F-AD6C-7EFE90B2AD06}"/>
              </a:ext>
            </a:extLst>
          </p:cNvPr>
          <p:cNvSpPr/>
          <p:nvPr/>
        </p:nvSpPr>
        <p:spPr>
          <a:xfrm>
            <a:off x="8504019" y="443641"/>
            <a:ext cx="300037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Науков</a:t>
            </a:r>
            <a:r>
              <a:rPr lang="uk-UA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і</a:t>
            </a:r>
          </a:p>
          <a:p>
            <a:r>
              <a:rPr lang="uk-UA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напрями</a:t>
            </a:r>
            <a:endParaRPr lang="ru-RU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CE39ABA3-0BB5-4E1F-AD6C-7EFE90B2AD06}"/>
              </a:ext>
            </a:extLst>
          </p:cNvPr>
          <p:cNvSpPr/>
          <p:nvPr/>
        </p:nvSpPr>
        <p:spPr>
          <a:xfrm>
            <a:off x="266123" y="474926"/>
            <a:ext cx="353059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>
                <a:latin typeface="Arial" panose="020B0604020202020204" pitchFamily="34" charset="0"/>
                <a:cs typeface="Arial" panose="020B0604020202020204" pitchFamily="34" charset="0"/>
              </a:rPr>
              <a:t>З</a:t>
            </a:r>
            <a:r>
              <a:rPr lang="uk-UA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агальна</a:t>
            </a:r>
            <a:r>
              <a:rPr lang="uk-UA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uk-UA" sz="4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uk-UA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інформація</a:t>
            </a:r>
            <a:endParaRPr lang="ru-RU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Овал 19"/>
          <p:cNvSpPr/>
          <p:nvPr/>
        </p:nvSpPr>
        <p:spPr>
          <a:xfrm>
            <a:off x="4137944" y="2074238"/>
            <a:ext cx="3916111" cy="3561055"/>
          </a:xfrm>
          <a:prstGeom prst="ellipse">
            <a:avLst/>
          </a:prstGeom>
          <a:blipFill dpi="0"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</a:extLst>
            </a:blip>
            <a:srcRect/>
            <a:stretch>
              <a:fillRect l="-10000" r="-19000"/>
            </a:stretch>
          </a:blipFill>
          <a:ln w="381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вал 2"/>
          <p:cNvSpPr/>
          <p:nvPr/>
        </p:nvSpPr>
        <p:spPr>
          <a:xfrm>
            <a:off x="4918405" y="1590862"/>
            <a:ext cx="1050994" cy="1050994"/>
          </a:xfrm>
          <a:prstGeom prst="ellipse">
            <a:avLst/>
          </a:prstGeom>
          <a:solidFill>
            <a:schemeClr val="bg1"/>
          </a:solidFill>
          <a:ln w="28575">
            <a:solidFill>
              <a:srgbClr val="FF00A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Овал 33"/>
          <p:cNvSpPr/>
          <p:nvPr/>
        </p:nvSpPr>
        <p:spPr>
          <a:xfrm>
            <a:off x="3796722" y="2469647"/>
            <a:ext cx="1050994" cy="1050994"/>
          </a:xfrm>
          <a:prstGeom prst="ellipse">
            <a:avLst/>
          </a:prstGeom>
          <a:solidFill>
            <a:schemeClr val="bg1"/>
          </a:solidFill>
          <a:ln w="28575">
            <a:solidFill>
              <a:srgbClr val="FF00A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Овал 34"/>
          <p:cNvSpPr/>
          <p:nvPr/>
        </p:nvSpPr>
        <p:spPr>
          <a:xfrm>
            <a:off x="3770217" y="4098958"/>
            <a:ext cx="1050994" cy="1050994"/>
          </a:xfrm>
          <a:prstGeom prst="ellipse">
            <a:avLst/>
          </a:prstGeom>
          <a:solidFill>
            <a:schemeClr val="bg1"/>
          </a:solidFill>
          <a:ln w="28575">
            <a:solidFill>
              <a:srgbClr val="FF00A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Овал 35"/>
          <p:cNvSpPr/>
          <p:nvPr/>
        </p:nvSpPr>
        <p:spPr>
          <a:xfrm>
            <a:off x="4887000" y="5093789"/>
            <a:ext cx="1050994" cy="1050994"/>
          </a:xfrm>
          <a:prstGeom prst="ellipse">
            <a:avLst/>
          </a:prstGeom>
          <a:solidFill>
            <a:schemeClr val="bg1"/>
          </a:solidFill>
          <a:ln w="28575">
            <a:solidFill>
              <a:srgbClr val="FF00A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рямоугольник 28"/>
          <p:cNvSpPr/>
          <p:nvPr/>
        </p:nvSpPr>
        <p:spPr>
          <a:xfrm>
            <a:off x="4977775" y="1631449"/>
            <a:ext cx="954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5400" b="1" dirty="0">
                <a:solidFill>
                  <a:srgbClr val="5306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</a:t>
            </a:r>
            <a:endParaRPr lang="ru-RU" sz="5400" dirty="0">
              <a:solidFill>
                <a:srgbClr val="5306A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4022026" y="2513718"/>
            <a:ext cx="56938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5400" b="1" dirty="0">
                <a:solidFill>
                  <a:srgbClr val="5306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ru-RU" sz="5400" dirty="0">
              <a:solidFill>
                <a:srgbClr val="5306A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4022026" y="4186742"/>
            <a:ext cx="43659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5400" b="1" dirty="0">
                <a:solidFill>
                  <a:srgbClr val="5306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ru-RU" sz="5400" dirty="0">
              <a:solidFill>
                <a:srgbClr val="5306A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4850068" y="5205227"/>
            <a:ext cx="954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5400" b="1" dirty="0">
                <a:solidFill>
                  <a:srgbClr val="5306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  <a:endParaRPr lang="ru-RU" sz="5400" dirty="0">
              <a:solidFill>
                <a:srgbClr val="5306A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Овал 36"/>
          <p:cNvSpPr/>
          <p:nvPr/>
        </p:nvSpPr>
        <p:spPr>
          <a:xfrm>
            <a:off x="7373025" y="3379289"/>
            <a:ext cx="1050994" cy="1050994"/>
          </a:xfrm>
          <a:prstGeom prst="ellipse">
            <a:avLst/>
          </a:prstGeom>
          <a:solidFill>
            <a:schemeClr val="bg1"/>
          </a:solidFill>
          <a:ln w="28575">
            <a:solidFill>
              <a:srgbClr val="770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Овал 37"/>
          <p:cNvSpPr/>
          <p:nvPr/>
        </p:nvSpPr>
        <p:spPr>
          <a:xfrm>
            <a:off x="6658650" y="1893389"/>
            <a:ext cx="1050994" cy="1050994"/>
          </a:xfrm>
          <a:prstGeom prst="ellipse">
            <a:avLst/>
          </a:prstGeom>
          <a:solidFill>
            <a:schemeClr val="bg1"/>
          </a:solidFill>
          <a:ln w="28575">
            <a:solidFill>
              <a:srgbClr val="770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Овал 38"/>
          <p:cNvSpPr/>
          <p:nvPr/>
        </p:nvSpPr>
        <p:spPr>
          <a:xfrm>
            <a:off x="6839625" y="4693739"/>
            <a:ext cx="1050994" cy="1050994"/>
          </a:xfrm>
          <a:prstGeom prst="ellipse">
            <a:avLst/>
          </a:prstGeom>
          <a:solidFill>
            <a:schemeClr val="bg1"/>
          </a:solidFill>
          <a:ln w="28575">
            <a:solidFill>
              <a:srgbClr val="770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0567" y="1935810"/>
            <a:ext cx="963133" cy="963133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6765" y="3465939"/>
            <a:ext cx="863514" cy="863514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3448" y="4747806"/>
            <a:ext cx="947088" cy="947088"/>
          </a:xfrm>
          <a:prstGeom prst="rect">
            <a:avLst/>
          </a:prstGeom>
        </p:spPr>
      </p:pic>
      <p:pic>
        <p:nvPicPr>
          <p:cNvPr id="40" name="Рисунок 4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292170" y="425942"/>
            <a:ext cx="1607657" cy="923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75781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Овал 37"/>
          <p:cNvSpPr/>
          <p:nvPr/>
        </p:nvSpPr>
        <p:spPr>
          <a:xfrm>
            <a:off x="-1354774" y="1004488"/>
            <a:ext cx="2741703" cy="2493125"/>
          </a:xfrm>
          <a:prstGeom prst="ellipse">
            <a:avLst/>
          </a:prstGeom>
          <a:blipFill dpi="0"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contrast="-40000"/>
                      </a14:imgEffect>
                    </a14:imgLayer>
                  </a14:imgProps>
                </a:ext>
              </a:extLst>
            </a:blip>
            <a:srcRect/>
            <a:stretch>
              <a:fillRect l="-10000" r="-19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Овал 27">
            <a:extLst>
              <a:ext uri="{FF2B5EF4-FFF2-40B4-BE49-F238E27FC236}">
                <a16:creationId xmlns:a16="http://schemas.microsoft.com/office/drawing/2014/main" id="{0F29F3FD-3394-448F-A906-9F964C987F9E}"/>
              </a:ext>
            </a:extLst>
          </p:cNvPr>
          <p:cNvSpPr/>
          <p:nvPr/>
        </p:nvSpPr>
        <p:spPr>
          <a:xfrm>
            <a:off x="-1452549" y="929029"/>
            <a:ext cx="2881802" cy="2568584"/>
          </a:xfrm>
          <a:prstGeom prst="ellipse">
            <a:avLst/>
          </a:prstGeom>
          <a:noFill/>
          <a:ln w="38100">
            <a:solidFill>
              <a:schemeClr val="bg2">
                <a:lumMod val="90000"/>
              </a:schemeClr>
            </a:solidFill>
          </a:ln>
          <a:effectLst>
            <a:outerShdw blurRad="63500" sx="98000" sy="98000" algn="ctr" rotWithShape="0">
              <a:prstClr val="black">
                <a:alpha val="15000"/>
              </a:prstClr>
            </a:outerShdw>
            <a:reflection stA="93000" endPos="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3978698" y="61384"/>
            <a:ext cx="390209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0"/>
              </a:spcAft>
            </a:pPr>
            <a:r>
              <a:rPr lang="uk-UA" sz="36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Кадровий склад</a:t>
            </a:r>
            <a:endParaRPr lang="ru-RU" sz="360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3460804704"/>
              </p:ext>
            </p:extLst>
          </p:nvPr>
        </p:nvGraphicFramePr>
        <p:xfrm>
          <a:off x="3724538" y="1007494"/>
          <a:ext cx="8312951" cy="27916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633362461"/>
              </p:ext>
            </p:extLst>
          </p:nvPr>
        </p:nvGraphicFramePr>
        <p:xfrm>
          <a:off x="4873001" y="4929448"/>
          <a:ext cx="2332758" cy="19285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0" name="Диаграмма 9"/>
          <p:cNvGraphicFramePr/>
          <p:nvPr>
            <p:extLst>
              <p:ext uri="{D42A27DB-BD31-4B8C-83A1-F6EECF244321}">
                <p14:modId xmlns:p14="http://schemas.microsoft.com/office/powerpoint/2010/main" val="650951278"/>
              </p:ext>
            </p:extLst>
          </p:nvPr>
        </p:nvGraphicFramePr>
        <p:xfrm>
          <a:off x="1177301" y="4929448"/>
          <a:ext cx="2157614" cy="19285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1515885483"/>
              </p:ext>
            </p:extLst>
          </p:nvPr>
        </p:nvGraphicFramePr>
        <p:xfrm>
          <a:off x="8863976" y="4938973"/>
          <a:ext cx="2157614" cy="19285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pic>
        <p:nvPicPr>
          <p:cNvPr id="12" name="Рисунок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0463" y="4371076"/>
            <a:ext cx="720000" cy="72000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8195" y="4348395"/>
            <a:ext cx="720000" cy="72000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209" y="4419958"/>
            <a:ext cx="720000" cy="720000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02D24935-041F-43ED-A78F-14DEA38786C3}"/>
              </a:ext>
            </a:extLst>
          </p:cNvPr>
          <p:cNvSpPr/>
          <p:nvPr/>
        </p:nvSpPr>
        <p:spPr>
          <a:xfrm>
            <a:off x="1337858" y="4383347"/>
            <a:ext cx="24385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Гуманітарні науки </a:t>
            </a:r>
          </a:p>
          <a:p>
            <a:r>
              <a:rPr lang="ru-RU" b="1" dirty="0"/>
              <a:t>і </a:t>
            </a:r>
            <a:r>
              <a:rPr lang="ru-RU" b="1" dirty="0" err="1"/>
              <a:t>мистецтво</a:t>
            </a:r>
            <a:endParaRPr lang="ru-RU" b="1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96A91A04-65B6-406F-9BF0-DEB75E6A699D}"/>
              </a:ext>
            </a:extLst>
          </p:cNvPr>
          <p:cNvSpPr/>
          <p:nvPr/>
        </p:nvSpPr>
        <p:spPr>
          <a:xfrm>
            <a:off x="5563230" y="4560116"/>
            <a:ext cx="20159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Суспільні науки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8FA88B0F-135F-45D8-B634-E5DCB0D1AE71}"/>
              </a:ext>
            </a:extLst>
          </p:cNvPr>
          <p:cNvSpPr/>
          <p:nvPr/>
        </p:nvSpPr>
        <p:spPr>
          <a:xfrm>
            <a:off x="9516993" y="4419958"/>
            <a:ext cx="253081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Математичні </a:t>
            </a:r>
          </a:p>
          <a:p>
            <a:r>
              <a:rPr lang="ru-RU" b="1" dirty="0"/>
              <a:t>та </a:t>
            </a:r>
            <a:r>
              <a:rPr lang="ru-RU" b="1" dirty="0" err="1"/>
              <a:t>природничі</a:t>
            </a:r>
            <a:r>
              <a:rPr lang="ru-RU" b="1" dirty="0"/>
              <a:t> науки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44A415A5-D0C1-43BD-ABAC-83E82E8A3D8C}"/>
              </a:ext>
            </a:extLst>
          </p:cNvPr>
          <p:cNvSpPr/>
          <p:nvPr/>
        </p:nvSpPr>
        <p:spPr>
          <a:xfrm>
            <a:off x="1437530" y="708829"/>
            <a:ext cx="24385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err="1"/>
              <a:t>кафедри</a:t>
            </a:r>
            <a:endParaRPr lang="ru-RU" sz="2400" b="1" dirty="0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69A34CF6-0882-48A4-9FFD-879634A4BE36}"/>
              </a:ext>
            </a:extLst>
          </p:cNvPr>
          <p:cNvSpPr/>
          <p:nvPr/>
        </p:nvSpPr>
        <p:spPr>
          <a:xfrm>
            <a:off x="2256108" y="1497372"/>
            <a:ext cx="240905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err="1"/>
              <a:t>викладачів</a:t>
            </a:r>
            <a:endParaRPr lang="ru-RU" sz="2400" b="1" dirty="0"/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id="{708D0BB5-1F1C-463D-A431-DAE0B267E365}"/>
              </a:ext>
            </a:extLst>
          </p:cNvPr>
          <p:cNvSpPr/>
          <p:nvPr/>
        </p:nvSpPr>
        <p:spPr>
          <a:xfrm>
            <a:off x="-1536883" y="817504"/>
            <a:ext cx="3073765" cy="2791635"/>
          </a:xfrm>
          <a:prstGeom prst="ellipse">
            <a:avLst/>
          </a:prstGeom>
          <a:noFill/>
          <a:ln w="38100">
            <a:solidFill>
              <a:srgbClr val="FF00A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Овал 18">
            <a:extLst>
              <a:ext uri="{FF2B5EF4-FFF2-40B4-BE49-F238E27FC236}">
                <a16:creationId xmlns:a16="http://schemas.microsoft.com/office/drawing/2014/main" id="{91159076-E7FE-439D-95D9-A924268A6F22}"/>
              </a:ext>
            </a:extLst>
          </p:cNvPr>
          <p:cNvSpPr/>
          <p:nvPr/>
        </p:nvSpPr>
        <p:spPr>
          <a:xfrm>
            <a:off x="306978" y="673630"/>
            <a:ext cx="587924" cy="587924"/>
          </a:xfrm>
          <a:prstGeom prst="ellipse">
            <a:avLst/>
          </a:prstGeom>
          <a:solidFill>
            <a:schemeClr val="bg1"/>
          </a:solidFill>
          <a:ln w="28575">
            <a:solidFill>
              <a:srgbClr val="FF00A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Овал 19">
            <a:extLst>
              <a:ext uri="{FF2B5EF4-FFF2-40B4-BE49-F238E27FC236}">
                <a16:creationId xmlns:a16="http://schemas.microsoft.com/office/drawing/2014/main" id="{F5A86CD5-851A-460F-882A-12BDF39B6211}"/>
              </a:ext>
            </a:extLst>
          </p:cNvPr>
          <p:cNvSpPr/>
          <p:nvPr/>
        </p:nvSpPr>
        <p:spPr>
          <a:xfrm>
            <a:off x="219013" y="3230539"/>
            <a:ext cx="587924" cy="587924"/>
          </a:xfrm>
          <a:prstGeom prst="ellipse">
            <a:avLst/>
          </a:prstGeom>
          <a:solidFill>
            <a:schemeClr val="bg1"/>
          </a:solidFill>
          <a:ln w="28575">
            <a:solidFill>
              <a:srgbClr val="FF00A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Овал 21">
            <a:extLst>
              <a:ext uri="{FF2B5EF4-FFF2-40B4-BE49-F238E27FC236}">
                <a16:creationId xmlns:a16="http://schemas.microsoft.com/office/drawing/2014/main" id="{EFC429F0-171B-4156-8756-B676E7673D62}"/>
              </a:ext>
            </a:extLst>
          </p:cNvPr>
          <p:cNvSpPr/>
          <p:nvPr/>
        </p:nvSpPr>
        <p:spPr>
          <a:xfrm>
            <a:off x="1142418" y="2535860"/>
            <a:ext cx="587924" cy="587924"/>
          </a:xfrm>
          <a:prstGeom prst="ellipse">
            <a:avLst/>
          </a:prstGeom>
          <a:solidFill>
            <a:schemeClr val="bg1"/>
          </a:solidFill>
          <a:ln w="28575">
            <a:solidFill>
              <a:srgbClr val="FF00A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Овал 22">
            <a:extLst>
              <a:ext uri="{FF2B5EF4-FFF2-40B4-BE49-F238E27FC236}">
                <a16:creationId xmlns:a16="http://schemas.microsoft.com/office/drawing/2014/main" id="{10AE4838-7348-4534-AA38-761B2DF62095}"/>
              </a:ext>
            </a:extLst>
          </p:cNvPr>
          <p:cNvSpPr/>
          <p:nvPr/>
        </p:nvSpPr>
        <p:spPr>
          <a:xfrm>
            <a:off x="1142418" y="1367564"/>
            <a:ext cx="587924" cy="587924"/>
          </a:xfrm>
          <a:prstGeom prst="ellipse">
            <a:avLst/>
          </a:prstGeom>
          <a:solidFill>
            <a:schemeClr val="bg1"/>
          </a:solidFill>
          <a:ln w="28575">
            <a:solidFill>
              <a:srgbClr val="FF00A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Овал 23">
            <a:extLst>
              <a:ext uri="{FF2B5EF4-FFF2-40B4-BE49-F238E27FC236}">
                <a16:creationId xmlns:a16="http://schemas.microsoft.com/office/drawing/2014/main" id="{47A1F661-088F-4F1E-BB5A-EBA77AFA9F77}"/>
              </a:ext>
            </a:extLst>
          </p:cNvPr>
          <p:cNvSpPr/>
          <p:nvPr/>
        </p:nvSpPr>
        <p:spPr>
          <a:xfrm>
            <a:off x="283157" y="3294683"/>
            <a:ext cx="459635" cy="459635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Овал 24">
            <a:extLst>
              <a:ext uri="{FF2B5EF4-FFF2-40B4-BE49-F238E27FC236}">
                <a16:creationId xmlns:a16="http://schemas.microsoft.com/office/drawing/2014/main" id="{58DEB58B-BD55-44E1-A9FF-8209BCE38747}"/>
              </a:ext>
            </a:extLst>
          </p:cNvPr>
          <p:cNvSpPr/>
          <p:nvPr/>
        </p:nvSpPr>
        <p:spPr>
          <a:xfrm>
            <a:off x="1206562" y="2600004"/>
            <a:ext cx="459635" cy="459635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Овал 25">
            <a:extLst>
              <a:ext uri="{FF2B5EF4-FFF2-40B4-BE49-F238E27FC236}">
                <a16:creationId xmlns:a16="http://schemas.microsoft.com/office/drawing/2014/main" id="{28F7CB32-9B4B-480B-AAB1-7160C8BC10BE}"/>
              </a:ext>
            </a:extLst>
          </p:cNvPr>
          <p:cNvSpPr/>
          <p:nvPr/>
        </p:nvSpPr>
        <p:spPr>
          <a:xfrm>
            <a:off x="1201482" y="1431708"/>
            <a:ext cx="459635" cy="459635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Овал 26">
            <a:extLst>
              <a:ext uri="{FF2B5EF4-FFF2-40B4-BE49-F238E27FC236}">
                <a16:creationId xmlns:a16="http://schemas.microsoft.com/office/drawing/2014/main" id="{BFE42140-ED80-4025-914B-18B1E8231553}"/>
              </a:ext>
            </a:extLst>
          </p:cNvPr>
          <p:cNvSpPr/>
          <p:nvPr/>
        </p:nvSpPr>
        <p:spPr>
          <a:xfrm>
            <a:off x="388040" y="737774"/>
            <a:ext cx="459635" cy="459635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B350B5A0-DDEB-4D04-9E68-32D6B137696F}"/>
              </a:ext>
            </a:extLst>
          </p:cNvPr>
          <p:cNvSpPr/>
          <p:nvPr/>
        </p:nvSpPr>
        <p:spPr>
          <a:xfrm>
            <a:off x="2405138" y="2719830"/>
            <a:ext cx="348315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/>
              <a:t>з </a:t>
            </a:r>
            <a:r>
              <a:rPr lang="ru-RU" sz="2400" b="1" dirty="0" err="1"/>
              <a:t>науковими</a:t>
            </a:r>
            <a:r>
              <a:rPr lang="ru-RU" sz="2400" b="1" dirty="0"/>
              <a:t> ступенями</a:t>
            </a:r>
          </a:p>
        </p:txBody>
      </p: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E3647F19-5080-49D8-A08E-65DEFC35BCEE}"/>
              </a:ext>
            </a:extLst>
          </p:cNvPr>
          <p:cNvSpPr/>
          <p:nvPr/>
        </p:nvSpPr>
        <p:spPr>
          <a:xfrm>
            <a:off x="1666557" y="2624476"/>
            <a:ext cx="107137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/>
              <a:t>86%</a:t>
            </a:r>
          </a:p>
        </p:txBody>
      </p: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42440D3D-41F6-4BA6-8275-939274040E83}"/>
              </a:ext>
            </a:extLst>
          </p:cNvPr>
          <p:cNvSpPr/>
          <p:nvPr/>
        </p:nvSpPr>
        <p:spPr>
          <a:xfrm>
            <a:off x="957707" y="3436512"/>
            <a:ext cx="107137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/>
              <a:t>7</a:t>
            </a:r>
          </a:p>
        </p:txBody>
      </p: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613986EA-CD25-4CAC-992D-9867AED2A488}"/>
              </a:ext>
            </a:extLst>
          </p:cNvPr>
          <p:cNvSpPr/>
          <p:nvPr/>
        </p:nvSpPr>
        <p:spPr>
          <a:xfrm>
            <a:off x="1537882" y="3288061"/>
            <a:ext cx="107137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err="1"/>
              <a:t>кожен</a:t>
            </a:r>
            <a:endParaRPr lang="ru-RU" sz="2400" b="1" dirty="0"/>
          </a:p>
        </p:txBody>
      </p:sp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93F1FB50-70D9-408E-96EB-8D968101E31F}"/>
              </a:ext>
            </a:extLst>
          </p:cNvPr>
          <p:cNvSpPr/>
          <p:nvPr/>
        </p:nvSpPr>
        <p:spPr>
          <a:xfrm>
            <a:off x="1349473" y="3597672"/>
            <a:ext cx="316195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/>
              <a:t> доктор наук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B88C494D-EB0E-4C98-BCC9-F55CCC177D15}"/>
              </a:ext>
            </a:extLst>
          </p:cNvPr>
          <p:cNvSpPr/>
          <p:nvPr/>
        </p:nvSpPr>
        <p:spPr>
          <a:xfrm>
            <a:off x="1013175" y="673891"/>
            <a:ext cx="69442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/>
              <a:t>22</a:t>
            </a: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02C11ABE-CDF2-4E13-9DFC-2694DEBD2548}"/>
              </a:ext>
            </a:extLst>
          </p:cNvPr>
          <p:cNvSpPr/>
          <p:nvPr/>
        </p:nvSpPr>
        <p:spPr>
          <a:xfrm>
            <a:off x="1693102" y="1496412"/>
            <a:ext cx="95461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/>
              <a:t>250</a:t>
            </a:r>
          </a:p>
        </p:txBody>
      </p:sp>
      <p:pic>
        <p:nvPicPr>
          <p:cNvPr id="29" name="Рисунок 28"/>
          <p:cNvPicPr>
            <a:picLocks noChangeAspect="1"/>
          </p:cNvPicPr>
          <p:nvPr/>
        </p:nvPicPr>
        <p:blipFill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933" y="3422156"/>
            <a:ext cx="250974" cy="250974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7799" y="2719423"/>
            <a:ext cx="250974" cy="250974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6266" y="1551023"/>
            <a:ext cx="250974" cy="250974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66" y="848289"/>
            <a:ext cx="250974" cy="250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214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5000" r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вал 2"/>
          <p:cNvSpPr/>
          <p:nvPr/>
        </p:nvSpPr>
        <p:spPr>
          <a:xfrm>
            <a:off x="142875" y="2002794"/>
            <a:ext cx="2743854" cy="2743854"/>
          </a:xfrm>
          <a:prstGeom prst="ellipse">
            <a:avLst/>
          </a:prstGeom>
          <a:blipFill>
            <a:blip r:embed="rId3"/>
            <a:stretch>
              <a:fillRect l="-10000" r="-19000"/>
            </a:stretch>
          </a:blipFill>
          <a:ln w="28575">
            <a:solidFill>
              <a:srgbClr val="FF00A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2265" y="309093"/>
            <a:ext cx="863514" cy="86351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0" y="1294848"/>
            <a:ext cx="12192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b="1" dirty="0">
                <a:latin typeface="Arial" panose="020B0604020202020204" pitchFamily="34" charset="0"/>
                <a:cs typeface="Arial" panose="020B0604020202020204" pitchFamily="34" charset="0"/>
              </a:rPr>
              <a:t>Суспільні науки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00C21721-33A5-4861-8C8D-A4BC69114D40}"/>
              </a:ext>
            </a:extLst>
          </p:cNvPr>
          <p:cNvSpPr/>
          <p:nvPr/>
        </p:nvSpPr>
        <p:spPr>
          <a:xfrm>
            <a:off x="3018402" y="186852"/>
            <a:ext cx="6834307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6600" b="1" dirty="0" err="1">
                <a:latin typeface="Arial" panose="020B0604020202020204" pitchFamily="34" charset="0"/>
                <a:cs typeface="Arial" panose="020B0604020202020204" pitchFamily="34" charset="0"/>
              </a:rPr>
              <a:t>Інфраструктура</a:t>
            </a:r>
            <a:endParaRPr lang="ru-RU" sz="6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3143250" y="2002794"/>
            <a:ext cx="2743854" cy="2743854"/>
          </a:xfrm>
          <a:prstGeom prst="ellipse">
            <a:avLst/>
          </a:prstGeom>
          <a:blipFill>
            <a:blip r:embed="rId5"/>
            <a:stretch>
              <a:fillRect l="-10000" r="-19000"/>
            </a:stretch>
          </a:blipFill>
          <a:ln w="28575">
            <a:solidFill>
              <a:srgbClr val="FF00A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/>
          <p:cNvSpPr/>
          <p:nvPr/>
        </p:nvSpPr>
        <p:spPr>
          <a:xfrm>
            <a:off x="6143625" y="2002794"/>
            <a:ext cx="2743854" cy="2743854"/>
          </a:xfrm>
          <a:prstGeom prst="ellipse">
            <a:avLst/>
          </a:prstGeom>
          <a:blipFill dpi="0" rotWithShape="1">
            <a:blip r:embed="rId6"/>
            <a:srcRect/>
            <a:stretch>
              <a:fillRect l="-34000" r="-30000"/>
            </a:stretch>
          </a:blipFill>
          <a:ln w="28575">
            <a:solidFill>
              <a:srgbClr val="FF00A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/>
          <p:cNvSpPr/>
          <p:nvPr/>
        </p:nvSpPr>
        <p:spPr>
          <a:xfrm>
            <a:off x="9144000" y="2002794"/>
            <a:ext cx="2743854" cy="2743854"/>
          </a:xfrm>
          <a:prstGeom prst="ellipse">
            <a:avLst/>
          </a:prstGeom>
          <a:blipFill>
            <a:blip r:embed="rId7"/>
            <a:stretch>
              <a:fillRect l="-34000" r="-30000"/>
            </a:stretch>
          </a:blipFill>
          <a:ln w="28575">
            <a:solidFill>
              <a:srgbClr val="FF00A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130872" y="5069813"/>
            <a:ext cx="270388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smtClean="0"/>
              <a:t>Лабораторія </a:t>
            </a:r>
          </a:p>
          <a:p>
            <a:pPr algn="ctr"/>
            <a:r>
              <a:rPr lang="ru-RU" b="1" dirty="0" err="1" smtClean="0"/>
              <a:t>Нової</a:t>
            </a:r>
            <a:r>
              <a:rPr lang="ru-RU" b="1" dirty="0" smtClean="0"/>
              <a:t> </a:t>
            </a:r>
            <a:r>
              <a:rPr lang="ru-RU" b="1" dirty="0" err="1"/>
              <a:t>української</a:t>
            </a:r>
            <a:r>
              <a:rPr lang="ru-RU" b="1" dirty="0"/>
              <a:t> </a:t>
            </a:r>
            <a:r>
              <a:rPr lang="ru-RU" b="1" dirty="0" err="1"/>
              <a:t>школи</a:t>
            </a:r>
            <a:r>
              <a:rPr lang="ru-RU" b="1" dirty="0"/>
              <a:t>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6309974" y="4985486"/>
            <a:ext cx="269894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err="1"/>
              <a:t>Компетентністний</a:t>
            </a:r>
            <a:r>
              <a:rPr lang="ru-RU" b="1" dirty="0"/>
              <a:t> центр </a:t>
            </a:r>
            <a:endParaRPr lang="ru-RU" b="1" dirty="0" smtClean="0"/>
          </a:p>
          <a:p>
            <a:pPr algn="ctr"/>
            <a:r>
              <a:rPr lang="ru-RU" b="1" dirty="0" err="1" smtClean="0"/>
              <a:t>інклюзивної</a:t>
            </a:r>
            <a:r>
              <a:rPr lang="ru-RU" b="1" dirty="0" smtClean="0"/>
              <a:t> </a:t>
            </a:r>
            <a:r>
              <a:rPr lang="ru-RU" b="1" dirty="0" err="1"/>
              <a:t>освіти</a:t>
            </a:r>
            <a:endParaRPr lang="ru-RU" b="1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3598878" y="5070957"/>
            <a:ext cx="195720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smtClean="0"/>
              <a:t>Консультативний </a:t>
            </a:r>
          </a:p>
          <a:p>
            <a:pPr algn="ctr"/>
            <a:r>
              <a:rPr lang="ru-RU" b="1" dirty="0" err="1" smtClean="0"/>
              <a:t>логопункт</a:t>
            </a:r>
            <a:endParaRPr lang="ru-RU" b="1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9546760" y="4985486"/>
            <a:ext cx="199548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/>
              <a:t>Лабораторія </a:t>
            </a:r>
            <a:endParaRPr lang="ru-RU" b="1" dirty="0" smtClean="0"/>
          </a:p>
          <a:p>
            <a:pPr algn="ctr"/>
            <a:r>
              <a:rPr lang="ru-RU" b="1" dirty="0" err="1" smtClean="0"/>
              <a:t>тележурналістики</a:t>
            </a:r>
            <a:endParaRPr lang="ru-RU" b="1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1913450" y="4485907"/>
            <a:ext cx="1527982" cy="461665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FF00A8"/>
                </a:solidFill>
              </a:rPr>
              <a:t>157 396 </a:t>
            </a:r>
            <a:r>
              <a:rPr lang="ru-RU" sz="1100" b="1" dirty="0" smtClean="0"/>
              <a:t>грн. </a:t>
            </a:r>
            <a:endParaRPr lang="ru-RU" sz="1100" b="1" dirty="0"/>
          </a:p>
        </p:txBody>
      </p:sp>
      <p:sp>
        <p:nvSpPr>
          <p:cNvPr id="23" name="Прямоугольник 22"/>
          <p:cNvSpPr/>
          <p:nvPr/>
        </p:nvSpPr>
        <p:spPr>
          <a:xfrm>
            <a:off x="4904300" y="4524007"/>
            <a:ext cx="1303562" cy="461665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rgbClr val="FF00A8"/>
                </a:solidFill>
              </a:rPr>
              <a:t>23 000</a:t>
            </a:r>
            <a:r>
              <a:rPr lang="ru-RU" sz="1100" b="1" dirty="0" smtClean="0"/>
              <a:t>грн. </a:t>
            </a:r>
            <a:endParaRPr lang="ru-RU" sz="1100" b="1" dirty="0"/>
          </a:p>
        </p:txBody>
      </p:sp>
      <p:sp>
        <p:nvSpPr>
          <p:cNvPr id="24" name="Прямоугольник 23"/>
          <p:cNvSpPr/>
          <p:nvPr/>
        </p:nvSpPr>
        <p:spPr>
          <a:xfrm>
            <a:off x="10781225" y="4457332"/>
            <a:ext cx="1303562" cy="461665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rgbClr val="FF00A8"/>
                </a:solidFill>
              </a:rPr>
              <a:t>90 000</a:t>
            </a:r>
            <a:r>
              <a:rPr lang="ru-RU" sz="1100" b="1" dirty="0" smtClean="0"/>
              <a:t>грн. </a:t>
            </a:r>
            <a:endParaRPr lang="ru-RU" sz="1100" b="1" dirty="0"/>
          </a:p>
        </p:txBody>
      </p:sp>
      <p:sp>
        <p:nvSpPr>
          <p:cNvPr id="25" name="Прямоугольник 24"/>
          <p:cNvSpPr/>
          <p:nvPr/>
        </p:nvSpPr>
        <p:spPr>
          <a:xfrm>
            <a:off x="8095175" y="4524007"/>
            <a:ext cx="1563248" cy="461665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rgbClr val="FF00A8"/>
                </a:solidFill>
              </a:rPr>
              <a:t>???? 000</a:t>
            </a:r>
            <a:r>
              <a:rPr lang="ru-RU" sz="1100" b="1" dirty="0" smtClean="0"/>
              <a:t>грн. </a:t>
            </a:r>
            <a:endParaRPr lang="ru-RU" sz="1100" b="1" dirty="0"/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750" y="5802573"/>
            <a:ext cx="720000" cy="720000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9446" y="5802573"/>
            <a:ext cx="720000" cy="720000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5106" y="5802573"/>
            <a:ext cx="720000" cy="720000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196" y="5817623"/>
            <a:ext cx="72000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763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598606" y="1294848"/>
            <a:ext cx="56739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b="1" dirty="0">
                <a:latin typeface="Arial" panose="020B0604020202020204" pitchFamily="34" charset="0"/>
                <a:cs typeface="Arial" panose="020B0604020202020204" pitchFamily="34" charset="0"/>
              </a:rPr>
              <a:t>Гуманітарні науки і мистецтво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00C21721-33A5-4861-8C8D-A4BC69114D40}"/>
              </a:ext>
            </a:extLst>
          </p:cNvPr>
          <p:cNvSpPr/>
          <p:nvPr/>
        </p:nvSpPr>
        <p:spPr>
          <a:xfrm>
            <a:off x="3018402" y="186852"/>
            <a:ext cx="6834307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6600" b="1" dirty="0" err="1">
                <a:latin typeface="Arial" panose="020B0604020202020204" pitchFamily="34" charset="0"/>
                <a:cs typeface="Arial" panose="020B0604020202020204" pitchFamily="34" charset="0"/>
              </a:rPr>
              <a:t>Інфраструктура</a:t>
            </a:r>
            <a:endParaRPr lang="ru-RU" sz="6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613EB05-E166-418D-A404-1355F3DB4BF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2552" y="331715"/>
            <a:ext cx="864000" cy="86400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3907490" y="5187529"/>
            <a:ext cx="157049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smtClean="0"/>
              <a:t>Археологічна </a:t>
            </a:r>
          </a:p>
          <a:p>
            <a:pPr algn="ctr"/>
            <a:r>
              <a:rPr lang="ru-RU" b="1" dirty="0" err="1" smtClean="0"/>
              <a:t>лабораторія</a:t>
            </a:r>
            <a:endParaRPr lang="ru-RU" b="1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9823518" y="5147149"/>
            <a:ext cx="184871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/>
              <a:t>Центр </a:t>
            </a:r>
            <a:r>
              <a:rPr lang="ru-RU" b="1" dirty="0" err="1"/>
              <a:t>вивчення</a:t>
            </a:r>
            <a:r>
              <a:rPr lang="ru-RU" b="1" dirty="0"/>
              <a:t> </a:t>
            </a:r>
            <a:endParaRPr lang="ru-RU" b="1" dirty="0" smtClean="0"/>
          </a:p>
          <a:p>
            <a:pPr algn="ctr"/>
            <a:r>
              <a:rPr lang="ru-RU" b="1" dirty="0" err="1" smtClean="0"/>
              <a:t>мов</a:t>
            </a:r>
            <a:endParaRPr lang="ru-RU" b="1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6454605" y="5155534"/>
            <a:ext cx="256222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Інститут </a:t>
            </a:r>
          </a:p>
          <a:p>
            <a:pPr algn="ctr"/>
            <a:r>
              <a:rPr lang="ru-RU" b="1" dirty="0" err="1"/>
              <a:t>історичної</a:t>
            </a:r>
            <a:r>
              <a:rPr lang="ru-RU" b="1" dirty="0"/>
              <a:t> </a:t>
            </a:r>
            <a:r>
              <a:rPr lang="ru-RU" b="1" dirty="0" err="1"/>
              <a:t>урбаністики</a:t>
            </a:r>
            <a:r>
              <a:rPr lang="ru-RU" b="1" dirty="0"/>
              <a:t>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48917" y="5147148"/>
            <a:ext cx="282641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/>
              <a:t>Інститут </a:t>
            </a:r>
            <a:r>
              <a:rPr lang="ru-RU" b="1" dirty="0" err="1"/>
              <a:t>слов’янознавства</a:t>
            </a:r>
            <a:r>
              <a:rPr lang="ru-RU" b="1" dirty="0"/>
              <a:t> </a:t>
            </a:r>
            <a:endParaRPr lang="ru-RU" b="1" dirty="0" smtClean="0"/>
          </a:p>
          <a:p>
            <a:pPr algn="ctr"/>
            <a:r>
              <a:rPr lang="ru-RU" b="1" dirty="0" smtClean="0"/>
              <a:t>та </a:t>
            </a:r>
            <a:r>
              <a:rPr lang="ru-RU" b="1" dirty="0" err="1"/>
              <a:t>компаративістики</a:t>
            </a:r>
            <a:r>
              <a:rPr lang="ru-RU" b="1" dirty="0"/>
              <a:t> </a:t>
            </a:r>
            <a:endParaRPr lang="ru-RU" b="1" dirty="0"/>
          </a:p>
        </p:txBody>
      </p:sp>
      <p:sp>
        <p:nvSpPr>
          <p:cNvPr id="11" name="Овал 10"/>
          <p:cNvSpPr/>
          <p:nvPr/>
        </p:nvSpPr>
        <p:spPr>
          <a:xfrm>
            <a:off x="219075" y="2069469"/>
            <a:ext cx="2743854" cy="2743854"/>
          </a:xfrm>
          <a:prstGeom prst="ellipse">
            <a:avLst/>
          </a:prstGeom>
          <a:blipFill>
            <a:blip r:embed="rId3"/>
            <a:stretch>
              <a:fillRect l="-10000" r="-19000"/>
            </a:stretch>
          </a:blipFill>
          <a:ln w="28575">
            <a:solidFill>
              <a:srgbClr val="770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/>
          <p:cNvSpPr/>
          <p:nvPr/>
        </p:nvSpPr>
        <p:spPr>
          <a:xfrm>
            <a:off x="3219450" y="2069469"/>
            <a:ext cx="2743854" cy="2743854"/>
          </a:xfrm>
          <a:prstGeom prst="ellipse">
            <a:avLst/>
          </a:prstGeom>
          <a:blipFill>
            <a:blip r:embed="rId4"/>
            <a:stretch>
              <a:fillRect l="-10000" r="-19000"/>
            </a:stretch>
          </a:blipFill>
          <a:ln w="28575">
            <a:solidFill>
              <a:srgbClr val="770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/>
          <p:cNvSpPr/>
          <p:nvPr/>
        </p:nvSpPr>
        <p:spPr>
          <a:xfrm>
            <a:off x="6219825" y="2069469"/>
            <a:ext cx="2743854" cy="2743854"/>
          </a:xfrm>
          <a:prstGeom prst="ellipse">
            <a:avLst/>
          </a:prstGeom>
          <a:blipFill dpi="0" rotWithShape="1">
            <a:blip r:embed="rId5"/>
            <a:srcRect/>
            <a:stretch>
              <a:fillRect l="-34000" r="-30000"/>
            </a:stretch>
          </a:blipFill>
          <a:ln w="28575">
            <a:solidFill>
              <a:srgbClr val="770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Овал 13"/>
          <p:cNvSpPr/>
          <p:nvPr/>
        </p:nvSpPr>
        <p:spPr>
          <a:xfrm>
            <a:off x="9220200" y="2069469"/>
            <a:ext cx="2743854" cy="2743854"/>
          </a:xfrm>
          <a:prstGeom prst="ellipse">
            <a:avLst/>
          </a:prstGeom>
          <a:blipFill>
            <a:blip r:embed="rId6"/>
            <a:stretch>
              <a:fillRect l="-34000" r="-30000"/>
            </a:stretch>
          </a:blipFill>
          <a:ln w="28575">
            <a:solidFill>
              <a:srgbClr val="770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6402" y="5915024"/>
            <a:ext cx="720000" cy="720000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3732" y="5915024"/>
            <a:ext cx="720000" cy="720000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7718" y="5915024"/>
            <a:ext cx="720000" cy="720000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5725" y="5915024"/>
            <a:ext cx="72000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511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00C21721-33A5-4861-8C8D-A4BC69114D40}"/>
              </a:ext>
            </a:extLst>
          </p:cNvPr>
          <p:cNvSpPr/>
          <p:nvPr/>
        </p:nvSpPr>
        <p:spPr>
          <a:xfrm>
            <a:off x="3018402" y="186852"/>
            <a:ext cx="6834307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6600" b="1" dirty="0" err="1">
                <a:latin typeface="Arial" panose="020B0604020202020204" pitchFamily="34" charset="0"/>
                <a:cs typeface="Arial" panose="020B0604020202020204" pitchFamily="34" charset="0"/>
              </a:rPr>
              <a:t>Інфраструктура</a:t>
            </a:r>
            <a:endParaRPr lang="ru-RU" sz="6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A7C36B6-8A28-47BB-875C-7E4C76F644E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2202" y="403109"/>
            <a:ext cx="864000" cy="864000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846B7978-4958-4510-9474-70D0CFE93CF1}"/>
              </a:ext>
            </a:extLst>
          </p:cNvPr>
          <p:cNvSpPr/>
          <p:nvPr/>
        </p:nvSpPr>
        <p:spPr>
          <a:xfrm>
            <a:off x="0" y="1278625"/>
            <a:ext cx="12192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/>
              <a:t>Математичні та </a:t>
            </a:r>
            <a:r>
              <a:rPr lang="ru-RU" sz="2400" b="1" dirty="0" err="1"/>
              <a:t>природничі</a:t>
            </a:r>
            <a:r>
              <a:rPr lang="ru-RU" sz="2400" b="1" dirty="0"/>
              <a:t> науки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3456813" y="5044654"/>
            <a:ext cx="22242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smtClean="0"/>
              <a:t>Лабораторія </a:t>
            </a:r>
            <a:r>
              <a:rPr lang="ru-RU" b="1" dirty="0" err="1"/>
              <a:t>фізики</a:t>
            </a:r>
            <a:endParaRPr lang="ru-RU" b="1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9713749" y="4865773"/>
            <a:ext cx="212648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err="1" smtClean="0"/>
              <a:t>Енергетика</a:t>
            </a:r>
            <a:r>
              <a:rPr lang="ru-RU" b="1" dirty="0" smtClean="0"/>
              <a:t>, </a:t>
            </a:r>
          </a:p>
          <a:p>
            <a:pPr algn="ctr"/>
            <a:r>
              <a:rPr lang="ru-RU" b="1" dirty="0" err="1" smtClean="0"/>
              <a:t>Електротехніка</a:t>
            </a:r>
            <a:r>
              <a:rPr lang="ru-RU" b="1" dirty="0" smtClean="0"/>
              <a:t>????</a:t>
            </a:r>
            <a:endParaRPr lang="ru-RU" b="1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6330780" y="4901206"/>
            <a:ext cx="333709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Лабораторія </a:t>
            </a:r>
            <a:r>
              <a:rPr lang="ru-RU" b="1" dirty="0" err="1" smtClean="0"/>
              <a:t>стандартизації</a:t>
            </a:r>
            <a:r>
              <a:rPr lang="ru-RU" b="1" dirty="0" smtClean="0"/>
              <a:t>??? (</a:t>
            </a:r>
            <a:r>
              <a:rPr lang="ru-RU" b="1" dirty="0" err="1" smtClean="0"/>
              <a:t>хоменко</a:t>
            </a:r>
            <a:r>
              <a:rPr lang="ru-RU" b="1" dirty="0" smtClean="0"/>
              <a:t>)</a:t>
            </a:r>
            <a:endParaRPr lang="ru-RU" b="1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92547" y="5004273"/>
            <a:ext cx="26915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err="1"/>
              <a:t>Інституті</a:t>
            </a:r>
            <a:r>
              <a:rPr lang="ru-RU" b="1" dirty="0"/>
              <a:t> </a:t>
            </a:r>
            <a:r>
              <a:rPr lang="ru-RU" b="1" dirty="0" err="1"/>
              <a:t>нанотехнологій</a:t>
            </a:r>
            <a:r>
              <a:rPr lang="ru-RU" b="1" dirty="0"/>
              <a:t> </a:t>
            </a:r>
            <a:endParaRPr lang="ru-RU" b="1" dirty="0"/>
          </a:p>
        </p:txBody>
      </p:sp>
      <p:sp>
        <p:nvSpPr>
          <p:cNvPr id="14" name="Овал 13"/>
          <p:cNvSpPr/>
          <p:nvPr/>
        </p:nvSpPr>
        <p:spPr>
          <a:xfrm>
            <a:off x="95250" y="1926594"/>
            <a:ext cx="2743854" cy="2743854"/>
          </a:xfrm>
          <a:prstGeom prst="ellipse">
            <a:avLst/>
          </a:prstGeom>
          <a:blipFill>
            <a:blip r:embed="rId3"/>
            <a:stretch>
              <a:fillRect l="-10000" r="-19000"/>
            </a:stretch>
          </a:blipFill>
          <a:ln w="28575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вал 14"/>
          <p:cNvSpPr/>
          <p:nvPr/>
        </p:nvSpPr>
        <p:spPr>
          <a:xfrm>
            <a:off x="3095625" y="1926594"/>
            <a:ext cx="2743854" cy="2743854"/>
          </a:xfrm>
          <a:prstGeom prst="ellipse">
            <a:avLst/>
          </a:prstGeom>
          <a:blipFill>
            <a:blip r:embed="rId4"/>
            <a:stretch>
              <a:fillRect l="-10000" r="-19000"/>
            </a:stretch>
          </a:blipFill>
          <a:ln w="28575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Овал 15"/>
          <p:cNvSpPr/>
          <p:nvPr/>
        </p:nvSpPr>
        <p:spPr>
          <a:xfrm>
            <a:off x="6096000" y="1926594"/>
            <a:ext cx="2743854" cy="2743854"/>
          </a:xfrm>
          <a:prstGeom prst="ellipse">
            <a:avLst/>
          </a:prstGeom>
          <a:blipFill dpi="0" rotWithShape="1">
            <a:blip r:embed="rId5"/>
            <a:srcRect/>
            <a:stretch>
              <a:fillRect l="-34000" r="-30000"/>
            </a:stretch>
          </a:blipFill>
          <a:ln w="28575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Овал 16"/>
          <p:cNvSpPr/>
          <p:nvPr/>
        </p:nvSpPr>
        <p:spPr>
          <a:xfrm>
            <a:off x="9096375" y="1926594"/>
            <a:ext cx="2743854" cy="2743854"/>
          </a:xfrm>
          <a:prstGeom prst="ellipse">
            <a:avLst/>
          </a:prstGeom>
          <a:blipFill>
            <a:blip r:embed="rId6"/>
            <a:stretch>
              <a:fillRect l="-34000" r="-30000"/>
            </a:stretch>
          </a:blipFill>
          <a:ln w="28575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5043530" y="4382551"/>
            <a:ext cx="1326004" cy="369332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none">
            <a:spAutoFit/>
          </a:bodyPr>
          <a:lstStyle/>
          <a:p>
            <a:r>
              <a:rPr lang="uk-UA" b="1" dirty="0">
                <a:solidFill>
                  <a:srgbClr val="0066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454000</a:t>
            </a:r>
            <a:r>
              <a:rPr lang="uk-UA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uk-UA" sz="1100" b="1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грн. </a:t>
            </a:r>
            <a:endParaRPr lang="ru-RU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8714" y="5655211"/>
            <a:ext cx="720397" cy="72039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0554" y="5742862"/>
            <a:ext cx="720000" cy="720000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200" y="5655211"/>
            <a:ext cx="720000" cy="720000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9128" y="5699036"/>
            <a:ext cx="720397" cy="720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028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476355"/>
            <a:ext cx="12192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Найбільш</a:t>
            </a:r>
            <a:r>
              <a:rPr lang="ru-RU" sz="4800" b="1" dirty="0">
                <a:latin typeface="Arial" panose="020B0604020202020204" pitchFamily="34" charset="0"/>
                <a:cs typeface="Arial" panose="020B0604020202020204" pitchFamily="34" charset="0"/>
              </a:rPr>
              <a:t> продуктивна тематика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090" y="1596855"/>
            <a:ext cx="720000" cy="720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614" y="1702893"/>
            <a:ext cx="720000" cy="720000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BEA913BD-3F8B-4A24-9809-004FB65B9DBF}"/>
              </a:ext>
            </a:extLst>
          </p:cNvPr>
          <p:cNvSpPr/>
          <p:nvPr/>
        </p:nvSpPr>
        <p:spPr>
          <a:xfrm>
            <a:off x="1309604" y="1596855"/>
            <a:ext cx="230184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b="1" dirty="0">
                <a:latin typeface="Arial" panose="020B0604020202020204" pitchFamily="34" charset="0"/>
                <a:cs typeface="Arial" panose="020B0604020202020204" pitchFamily="34" charset="0"/>
              </a:rPr>
              <a:t>Гуманітарні науки </a:t>
            </a:r>
          </a:p>
          <a:p>
            <a:r>
              <a:rPr lang="uk-UA" b="1" dirty="0">
                <a:latin typeface="Arial" panose="020B0604020202020204" pitchFamily="34" charset="0"/>
                <a:cs typeface="Arial" panose="020B0604020202020204" pitchFamily="34" charset="0"/>
              </a:rPr>
              <a:t>і мистецтво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034203D1-C2F0-4FC1-B400-BF35C924C016}"/>
              </a:ext>
            </a:extLst>
          </p:cNvPr>
          <p:cNvSpPr/>
          <p:nvPr/>
        </p:nvSpPr>
        <p:spPr>
          <a:xfrm>
            <a:off x="9242614" y="1841392"/>
            <a:ext cx="20159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b="1" dirty="0">
                <a:latin typeface="Arial" panose="020B0604020202020204" pitchFamily="34" charset="0"/>
                <a:cs typeface="Arial" panose="020B0604020202020204" pitchFamily="34" charset="0"/>
              </a:rPr>
              <a:t>Суспільні науки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532335" y="2606358"/>
            <a:ext cx="371828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err="1"/>
              <a:t>Економіко-математичне</a:t>
            </a:r>
            <a:r>
              <a:rPr lang="ru-RU" b="1" dirty="0"/>
              <a:t> </a:t>
            </a:r>
            <a:endParaRPr lang="ru-RU" b="1" dirty="0" smtClean="0"/>
          </a:p>
          <a:p>
            <a:r>
              <a:rPr lang="ru-RU" b="1" dirty="0" err="1" smtClean="0"/>
              <a:t>моделювання</a:t>
            </a:r>
            <a:r>
              <a:rPr lang="ru-RU" b="1" dirty="0" smtClean="0"/>
              <a:t> </a:t>
            </a:r>
          </a:p>
          <a:p>
            <a:r>
              <a:rPr lang="ru-RU" b="1" dirty="0" smtClean="0"/>
              <a:t>в </a:t>
            </a:r>
            <a:r>
              <a:rPr lang="ru-RU" b="1" dirty="0"/>
              <a:t>курортно-</a:t>
            </a:r>
            <a:r>
              <a:rPr lang="ru-RU" b="1" dirty="0" err="1"/>
              <a:t>рекреаційній</a:t>
            </a:r>
            <a:r>
              <a:rPr lang="ru-RU" b="1" dirty="0"/>
              <a:t> </a:t>
            </a:r>
            <a:r>
              <a:rPr lang="ru-RU" b="1" dirty="0" err="1" smtClean="0"/>
              <a:t>економіці</a:t>
            </a:r>
            <a:endParaRPr lang="ru-RU" b="1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8181975" y="2606358"/>
            <a:ext cx="336232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err="1"/>
              <a:t>Типологічні</a:t>
            </a:r>
            <a:r>
              <a:rPr lang="ru-RU" b="1" dirty="0"/>
              <a:t> </a:t>
            </a:r>
            <a:r>
              <a:rPr lang="ru-RU" b="1" dirty="0" err="1"/>
              <a:t>сходження</a:t>
            </a:r>
            <a:r>
              <a:rPr lang="ru-RU" b="1" dirty="0"/>
              <a:t> </a:t>
            </a:r>
            <a:endParaRPr lang="ru-RU" b="1" dirty="0" smtClean="0"/>
          </a:p>
          <a:p>
            <a:r>
              <a:rPr lang="ru-RU" b="1" dirty="0" smtClean="0"/>
              <a:t>в </a:t>
            </a:r>
            <a:r>
              <a:rPr lang="ru-RU" b="1" dirty="0" err="1"/>
              <a:t>українській</a:t>
            </a:r>
            <a:r>
              <a:rPr lang="ru-RU" b="1" dirty="0"/>
              <a:t> та </a:t>
            </a:r>
            <a:r>
              <a:rPr lang="ru-RU" b="1" dirty="0" err="1"/>
              <a:t>зарубіжній</a:t>
            </a:r>
            <a:r>
              <a:rPr lang="ru-RU" b="1" dirty="0"/>
              <a:t> </a:t>
            </a:r>
            <a:endParaRPr lang="ru-RU" b="1" dirty="0" smtClean="0"/>
          </a:p>
          <a:p>
            <a:r>
              <a:rPr lang="ru-RU" b="1" dirty="0" err="1" smtClean="0"/>
              <a:t>літературах</a:t>
            </a:r>
            <a:endParaRPr lang="ru-RU" b="1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8181975" y="3967222"/>
            <a:ext cx="263642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err="1"/>
              <a:t>Історія</a:t>
            </a:r>
            <a:r>
              <a:rPr lang="ru-RU" b="1" dirty="0"/>
              <a:t> </a:t>
            </a:r>
            <a:r>
              <a:rPr lang="ru-RU" b="1" dirty="0" err="1"/>
              <a:t>Півдня</a:t>
            </a:r>
            <a:r>
              <a:rPr lang="ru-RU" b="1" dirty="0"/>
              <a:t> </a:t>
            </a:r>
            <a:r>
              <a:rPr lang="ru-RU" b="1" dirty="0" err="1"/>
              <a:t>України</a:t>
            </a:r>
            <a:r>
              <a:rPr lang="ru-RU" b="1" dirty="0"/>
              <a:t> </a:t>
            </a:r>
            <a:endParaRPr lang="ru-RU" b="1" dirty="0" smtClean="0"/>
          </a:p>
          <a:p>
            <a:r>
              <a:rPr lang="ru-RU" b="1" dirty="0" err="1" smtClean="0"/>
              <a:t>другої</a:t>
            </a:r>
            <a:r>
              <a:rPr lang="ru-RU" b="1" dirty="0" smtClean="0"/>
              <a:t> </a:t>
            </a:r>
            <a:r>
              <a:rPr lang="ru-RU" b="1" dirty="0" err="1"/>
              <a:t>половини</a:t>
            </a:r>
            <a:r>
              <a:rPr lang="ru-RU" b="1" dirty="0"/>
              <a:t> XVIII ст.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8181975" y="5397183"/>
            <a:ext cx="231306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err="1"/>
              <a:t>Поетика</a:t>
            </a:r>
            <a:r>
              <a:rPr lang="ru-RU" b="1" dirty="0"/>
              <a:t> </a:t>
            </a:r>
            <a:r>
              <a:rPr lang="ru-RU" b="1" dirty="0" err="1"/>
              <a:t>художнього</a:t>
            </a:r>
            <a:r>
              <a:rPr lang="ru-RU" b="1" dirty="0"/>
              <a:t> </a:t>
            </a:r>
            <a:endParaRPr lang="ru-RU" b="1" dirty="0" smtClean="0"/>
          </a:p>
          <a:p>
            <a:r>
              <a:rPr lang="ru-RU" b="1" dirty="0" err="1" smtClean="0"/>
              <a:t>твору</a:t>
            </a:r>
            <a:r>
              <a:rPr lang="ru-RU" b="1" dirty="0"/>
              <a:t>: </a:t>
            </a:r>
            <a:r>
              <a:rPr lang="ru-RU" b="1" dirty="0" err="1"/>
              <a:t>традиції</a:t>
            </a:r>
            <a:r>
              <a:rPr lang="ru-RU" b="1" dirty="0"/>
              <a:t> </a:t>
            </a:r>
            <a:endParaRPr lang="ru-RU" b="1" dirty="0" smtClean="0"/>
          </a:p>
          <a:p>
            <a:r>
              <a:rPr lang="ru-RU" b="1" dirty="0" smtClean="0"/>
              <a:t>та </a:t>
            </a:r>
            <a:r>
              <a:rPr lang="ru-RU" b="1" dirty="0" err="1"/>
              <a:t>оригінальність</a:t>
            </a:r>
            <a:endParaRPr lang="ru-RU" b="1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806090" y="3523528"/>
            <a:ext cx="51707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err="1"/>
              <a:t>керівник</a:t>
            </a:r>
            <a:r>
              <a:rPr lang="ru-RU" dirty="0"/>
              <a:t> – д. </a:t>
            </a:r>
            <a:r>
              <a:rPr lang="ru-RU" dirty="0" err="1"/>
              <a:t>екон</a:t>
            </a:r>
            <a:r>
              <a:rPr lang="ru-RU" dirty="0"/>
              <a:t>. н., </a:t>
            </a:r>
            <a:r>
              <a:rPr lang="ru-RU" dirty="0" err="1"/>
              <a:t>професор</a:t>
            </a:r>
            <a:r>
              <a:rPr lang="ru-RU" dirty="0"/>
              <a:t> </a:t>
            </a:r>
            <a:r>
              <a:rPr lang="ru-RU" dirty="0" err="1"/>
              <a:t>Павло</a:t>
            </a:r>
            <a:r>
              <a:rPr lang="ru-RU" dirty="0"/>
              <a:t> Захарченко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1532335" y="3920808"/>
            <a:ext cx="371828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err="1"/>
              <a:t>Економіко-математичне</a:t>
            </a:r>
            <a:r>
              <a:rPr lang="ru-RU" b="1" dirty="0"/>
              <a:t> </a:t>
            </a:r>
            <a:endParaRPr lang="ru-RU" b="1" dirty="0" smtClean="0"/>
          </a:p>
          <a:p>
            <a:r>
              <a:rPr lang="ru-RU" b="1" dirty="0" err="1" smtClean="0"/>
              <a:t>моделювання</a:t>
            </a:r>
            <a:r>
              <a:rPr lang="ru-RU" b="1" dirty="0" smtClean="0"/>
              <a:t> </a:t>
            </a:r>
          </a:p>
          <a:p>
            <a:r>
              <a:rPr lang="ru-RU" b="1" dirty="0" smtClean="0"/>
              <a:t>в </a:t>
            </a:r>
            <a:r>
              <a:rPr lang="ru-RU" b="1" dirty="0"/>
              <a:t>курортно-</a:t>
            </a:r>
            <a:r>
              <a:rPr lang="ru-RU" b="1" dirty="0" err="1"/>
              <a:t>рекреаційній</a:t>
            </a:r>
            <a:r>
              <a:rPr lang="ru-RU" b="1" dirty="0"/>
              <a:t> </a:t>
            </a:r>
            <a:r>
              <a:rPr lang="ru-RU" b="1" dirty="0" err="1" smtClean="0"/>
              <a:t>економіці</a:t>
            </a:r>
            <a:endParaRPr lang="ru-RU" b="1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806090" y="4837978"/>
            <a:ext cx="51707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err="1"/>
              <a:t>керівник</a:t>
            </a:r>
            <a:r>
              <a:rPr lang="ru-RU" dirty="0"/>
              <a:t> – д. </a:t>
            </a:r>
            <a:r>
              <a:rPr lang="ru-RU" dirty="0" err="1"/>
              <a:t>екон</a:t>
            </a:r>
            <a:r>
              <a:rPr lang="ru-RU" dirty="0"/>
              <a:t>. н., </a:t>
            </a:r>
            <a:r>
              <a:rPr lang="ru-RU" dirty="0" err="1"/>
              <a:t>професор</a:t>
            </a:r>
            <a:r>
              <a:rPr lang="ru-RU" dirty="0"/>
              <a:t> </a:t>
            </a:r>
            <a:r>
              <a:rPr lang="ru-RU" dirty="0" err="1"/>
              <a:t>Павло</a:t>
            </a:r>
            <a:r>
              <a:rPr lang="ru-RU" dirty="0"/>
              <a:t> Захарченко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1599010" y="5397183"/>
            <a:ext cx="371828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err="1"/>
              <a:t>Економіко-математичне</a:t>
            </a:r>
            <a:r>
              <a:rPr lang="ru-RU" b="1" dirty="0"/>
              <a:t> </a:t>
            </a:r>
            <a:endParaRPr lang="ru-RU" b="1" dirty="0" smtClean="0"/>
          </a:p>
          <a:p>
            <a:r>
              <a:rPr lang="ru-RU" b="1" dirty="0" err="1" smtClean="0"/>
              <a:t>моделювання</a:t>
            </a:r>
            <a:r>
              <a:rPr lang="ru-RU" b="1" dirty="0" smtClean="0"/>
              <a:t> </a:t>
            </a:r>
          </a:p>
          <a:p>
            <a:r>
              <a:rPr lang="ru-RU" b="1" dirty="0" smtClean="0"/>
              <a:t>в </a:t>
            </a:r>
            <a:r>
              <a:rPr lang="ru-RU" b="1" dirty="0"/>
              <a:t>курортно-</a:t>
            </a:r>
            <a:r>
              <a:rPr lang="ru-RU" b="1" dirty="0" err="1"/>
              <a:t>рекреаційній</a:t>
            </a:r>
            <a:r>
              <a:rPr lang="ru-RU" b="1" dirty="0"/>
              <a:t> </a:t>
            </a:r>
            <a:r>
              <a:rPr lang="ru-RU" b="1" dirty="0" err="1" smtClean="0"/>
              <a:t>економіці</a:t>
            </a:r>
            <a:endParaRPr lang="ru-RU" b="1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872765" y="6314353"/>
            <a:ext cx="51707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err="1"/>
              <a:t>керівник</a:t>
            </a:r>
            <a:r>
              <a:rPr lang="ru-RU" dirty="0"/>
              <a:t> – д. </a:t>
            </a:r>
            <a:r>
              <a:rPr lang="ru-RU" dirty="0" err="1"/>
              <a:t>екон</a:t>
            </a:r>
            <a:r>
              <a:rPr lang="ru-RU" dirty="0"/>
              <a:t>. н., </a:t>
            </a:r>
            <a:r>
              <a:rPr lang="ru-RU" dirty="0" err="1"/>
              <a:t>професор</a:t>
            </a:r>
            <a:r>
              <a:rPr lang="ru-RU" dirty="0"/>
              <a:t> </a:t>
            </a:r>
            <a:r>
              <a:rPr lang="ru-RU" dirty="0" err="1"/>
              <a:t>Павло</a:t>
            </a:r>
            <a:r>
              <a:rPr lang="ru-RU" dirty="0"/>
              <a:t> Захарченко</a:t>
            </a: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4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790" y="2993553"/>
            <a:ext cx="371380" cy="371380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4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795" y="4210050"/>
            <a:ext cx="371380" cy="371380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4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470" y="5648325"/>
            <a:ext cx="371380" cy="371380"/>
          </a:xfrm>
          <a:prstGeom prst="rect">
            <a:avLst/>
          </a:prstGeom>
        </p:spPr>
      </p:pic>
      <p:sp>
        <p:nvSpPr>
          <p:cNvPr id="23" name="Прямоугольник 22"/>
          <p:cNvSpPr/>
          <p:nvPr/>
        </p:nvSpPr>
        <p:spPr>
          <a:xfrm>
            <a:off x="7284901" y="3503805"/>
            <a:ext cx="47629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err="1"/>
              <a:t>керівник</a:t>
            </a:r>
            <a:r>
              <a:rPr lang="ru-RU" dirty="0"/>
              <a:t> – </a:t>
            </a:r>
            <a:r>
              <a:rPr lang="ru-RU" dirty="0" err="1"/>
              <a:t>д.філол.н</a:t>
            </a:r>
            <a:r>
              <a:rPr lang="ru-RU" dirty="0"/>
              <a:t>., </a:t>
            </a:r>
            <a:r>
              <a:rPr lang="ru-RU" dirty="0" err="1"/>
              <a:t>професор</a:t>
            </a:r>
            <a:r>
              <a:rPr lang="ru-RU" dirty="0"/>
              <a:t> </a:t>
            </a:r>
            <a:r>
              <a:rPr lang="ru-RU" dirty="0" err="1"/>
              <a:t>Вікторія</a:t>
            </a:r>
            <a:r>
              <a:rPr lang="ru-RU" dirty="0"/>
              <a:t> </a:t>
            </a:r>
            <a:r>
              <a:rPr lang="ru-RU" dirty="0" err="1"/>
              <a:t>Зарва</a:t>
            </a:r>
            <a:endParaRPr lang="ru-RU" dirty="0"/>
          </a:p>
        </p:txBody>
      </p:sp>
      <p:sp>
        <p:nvSpPr>
          <p:cNvPr id="24" name="Прямоугольник 23"/>
          <p:cNvSpPr/>
          <p:nvPr/>
        </p:nvSpPr>
        <p:spPr>
          <a:xfrm>
            <a:off x="7284901" y="4770630"/>
            <a:ext cx="47629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err="1"/>
              <a:t>керівник</a:t>
            </a:r>
            <a:r>
              <a:rPr lang="ru-RU" dirty="0"/>
              <a:t> – </a:t>
            </a:r>
            <a:r>
              <a:rPr lang="ru-RU" dirty="0" err="1"/>
              <a:t>д.філол.н</a:t>
            </a:r>
            <a:r>
              <a:rPr lang="ru-RU" dirty="0"/>
              <a:t>., </a:t>
            </a:r>
            <a:r>
              <a:rPr lang="ru-RU" dirty="0" err="1"/>
              <a:t>професор</a:t>
            </a:r>
            <a:r>
              <a:rPr lang="ru-RU" dirty="0"/>
              <a:t> </a:t>
            </a:r>
            <a:r>
              <a:rPr lang="ru-RU" dirty="0" err="1"/>
              <a:t>Вікторія</a:t>
            </a:r>
            <a:r>
              <a:rPr lang="ru-RU" dirty="0"/>
              <a:t> </a:t>
            </a:r>
            <a:r>
              <a:rPr lang="ru-RU" dirty="0" err="1"/>
              <a:t>Зарва</a:t>
            </a:r>
            <a:endParaRPr lang="ru-RU" dirty="0"/>
          </a:p>
        </p:txBody>
      </p:sp>
      <p:sp>
        <p:nvSpPr>
          <p:cNvPr id="25" name="Прямоугольник 24"/>
          <p:cNvSpPr/>
          <p:nvPr/>
        </p:nvSpPr>
        <p:spPr>
          <a:xfrm>
            <a:off x="7284901" y="6351780"/>
            <a:ext cx="47629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err="1"/>
              <a:t>керівник</a:t>
            </a:r>
            <a:r>
              <a:rPr lang="ru-RU" dirty="0"/>
              <a:t> – </a:t>
            </a:r>
            <a:r>
              <a:rPr lang="ru-RU" dirty="0" err="1"/>
              <a:t>д.філол.н</a:t>
            </a:r>
            <a:r>
              <a:rPr lang="ru-RU" dirty="0"/>
              <a:t>., </a:t>
            </a:r>
            <a:r>
              <a:rPr lang="ru-RU" dirty="0" err="1"/>
              <a:t>професор</a:t>
            </a:r>
            <a:r>
              <a:rPr lang="ru-RU" dirty="0"/>
              <a:t> </a:t>
            </a:r>
            <a:r>
              <a:rPr lang="ru-RU" dirty="0" err="1"/>
              <a:t>Вікторія</a:t>
            </a:r>
            <a:r>
              <a:rPr lang="ru-RU" dirty="0"/>
              <a:t> </a:t>
            </a:r>
            <a:r>
              <a:rPr lang="ru-RU" dirty="0" err="1"/>
              <a:t>Зарва</a:t>
            </a:r>
            <a:endParaRPr lang="ru-RU" dirty="0"/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>
          <a:blip r:embed="rId4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6520" y="2962275"/>
            <a:ext cx="371380" cy="371380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4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3670" y="4210050"/>
            <a:ext cx="371380" cy="371380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4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0345" y="5648325"/>
            <a:ext cx="371380" cy="371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501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355" y="973158"/>
            <a:ext cx="720000" cy="720000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A34EEF05-FEB6-408F-B14D-106AA7DF2394}"/>
              </a:ext>
            </a:extLst>
          </p:cNvPr>
          <p:cNvSpPr/>
          <p:nvPr/>
        </p:nvSpPr>
        <p:spPr>
          <a:xfrm>
            <a:off x="0" y="195798"/>
            <a:ext cx="12192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Найбільш</a:t>
            </a:r>
            <a:r>
              <a:rPr lang="ru-RU" sz="4800" b="1" dirty="0">
                <a:latin typeface="Arial" panose="020B0604020202020204" pitchFamily="34" charset="0"/>
                <a:cs typeface="Arial" panose="020B0604020202020204" pitchFamily="34" charset="0"/>
              </a:rPr>
              <a:t> продуктивна тематика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D2D2DC9F-5150-4AC5-8D95-A5055346871F}"/>
              </a:ext>
            </a:extLst>
          </p:cNvPr>
          <p:cNvSpPr/>
          <p:nvPr/>
        </p:nvSpPr>
        <p:spPr>
          <a:xfrm>
            <a:off x="3922453" y="1102326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b="1" dirty="0"/>
              <a:t>Математичні та </a:t>
            </a:r>
            <a:r>
              <a:rPr lang="ru-RU" sz="2400" b="1" dirty="0" err="1"/>
              <a:t>природничі</a:t>
            </a:r>
            <a:r>
              <a:rPr lang="ru-RU" sz="2400" b="1" dirty="0"/>
              <a:t> науки</a:t>
            </a:r>
            <a:endParaRPr lang="ru-RU" sz="2400" dirty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F0292507-9EA0-40BC-AF6A-07B6D47A8FCD}"/>
              </a:ext>
            </a:extLst>
          </p:cNvPr>
          <p:cNvSpPr/>
          <p:nvPr/>
        </p:nvSpPr>
        <p:spPr>
          <a:xfrm>
            <a:off x="1219760" y="1695617"/>
            <a:ext cx="435236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6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Композити на основі </a:t>
            </a:r>
            <a:r>
              <a:rPr lang="uk-UA" sz="16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халькогенідних</a:t>
            </a:r>
            <a:r>
              <a:rPr lang="uk-UA" sz="16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uk-UA" sz="16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стекол</a:t>
            </a:r>
            <a:r>
              <a:rPr lang="uk-UA" sz="16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та полімерів як матеріали для створення елементів фотоніки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CD05D5D7-26EF-4A12-B9FA-4415BEF2B1FE}"/>
              </a:ext>
            </a:extLst>
          </p:cNvPr>
          <p:cNvSpPr/>
          <p:nvPr/>
        </p:nvSpPr>
        <p:spPr>
          <a:xfrm>
            <a:off x="7313751" y="1713185"/>
            <a:ext cx="461974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6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Розробка технології оцінювання показників якості та безпеки продуктів нанотехнологій протягом життєвого циклу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2C04D052-BCD7-4985-9061-63A8F5E5164C}"/>
              </a:ext>
            </a:extLst>
          </p:cNvPr>
          <p:cNvSpPr/>
          <p:nvPr/>
        </p:nvSpPr>
        <p:spPr>
          <a:xfrm>
            <a:off x="260970" y="2618790"/>
            <a:ext cx="281038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1 284 565 </a:t>
            </a: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тис.грн.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478D09AA-B6C8-42C9-816E-6132E09877A8}"/>
              </a:ext>
            </a:extLst>
          </p:cNvPr>
          <p:cNvSpPr/>
          <p:nvPr/>
        </p:nvSpPr>
        <p:spPr>
          <a:xfrm>
            <a:off x="6130361" y="2558355"/>
            <a:ext cx="349326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3200" b="1" dirty="0">
                <a:solidFill>
                  <a:srgbClr val="0066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1 785, 932 84 </a:t>
            </a:r>
            <a:r>
              <a:rPr lang="uk-UA" sz="1400" b="1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тис.грн</a:t>
            </a:r>
            <a:r>
              <a:rPr lang="uk-UA" sz="1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ru-R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-13033" y="3303905"/>
            <a:ext cx="1216593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err="1"/>
              <a:t>статті</a:t>
            </a:r>
            <a:r>
              <a:rPr lang="ru-RU" sz="1400" b="1" dirty="0"/>
              <a:t> у журналах, </a:t>
            </a:r>
            <a:r>
              <a:rPr lang="ru-RU" sz="1400" b="1" dirty="0" err="1"/>
              <a:t>що</a:t>
            </a:r>
            <a:r>
              <a:rPr lang="ru-RU" sz="1400" b="1" dirty="0"/>
              <a:t> </a:t>
            </a:r>
            <a:r>
              <a:rPr lang="ru-RU" sz="1400" b="1" dirty="0" err="1"/>
              <a:t>входять</a:t>
            </a:r>
            <a:r>
              <a:rPr lang="ru-RU" sz="1400" b="1" dirty="0"/>
              <a:t> </a:t>
            </a:r>
            <a:r>
              <a:rPr lang="ru-RU" sz="1400" b="1" dirty="0" smtClean="0"/>
              <a:t>до </a:t>
            </a:r>
            <a:r>
              <a:rPr lang="ru-RU" sz="1400" b="1" dirty="0" err="1"/>
              <a:t>наукометричних</a:t>
            </a:r>
            <a:r>
              <a:rPr lang="ru-RU" sz="1400" b="1" dirty="0"/>
              <a:t> </a:t>
            </a:r>
            <a:endParaRPr lang="ru-RU" sz="1400" b="1" dirty="0" smtClean="0"/>
          </a:p>
          <a:p>
            <a:pPr algn="ctr"/>
            <a:r>
              <a:rPr lang="ru-RU" sz="1400" b="1" dirty="0" smtClean="0"/>
              <a:t>баз </a:t>
            </a:r>
            <a:r>
              <a:rPr lang="ru-RU" sz="1400" b="1" dirty="0" err="1" smtClean="0"/>
              <a:t>даних</a:t>
            </a:r>
            <a:r>
              <a:rPr lang="ru-RU" sz="1400" b="1" dirty="0" smtClean="0"/>
              <a:t> </a:t>
            </a:r>
            <a:r>
              <a:rPr lang="en-US" sz="1400" b="1" dirty="0"/>
              <a:t>Scopus </a:t>
            </a:r>
            <a:r>
              <a:rPr lang="ru-RU" sz="1400" b="1" dirty="0"/>
              <a:t>та/</a:t>
            </a:r>
            <a:r>
              <a:rPr lang="ru-RU" sz="1400" b="1" dirty="0" err="1"/>
              <a:t>або</a:t>
            </a:r>
            <a:r>
              <a:rPr lang="ru-RU" sz="1400" b="1" dirty="0"/>
              <a:t> </a:t>
            </a:r>
            <a:r>
              <a:rPr lang="en-US" sz="1400" b="1" dirty="0"/>
              <a:t>Web of Science</a:t>
            </a:r>
            <a:endParaRPr lang="ru-RU" sz="1400" b="1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-26065" y="3981335"/>
            <a:ext cx="12192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err="1" smtClean="0"/>
              <a:t>монографії</a:t>
            </a:r>
            <a:endParaRPr lang="ru-RU" sz="1400" b="1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-26065" y="4522273"/>
            <a:ext cx="12192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err="1" smtClean="0"/>
              <a:t>охоронні</a:t>
            </a:r>
            <a:r>
              <a:rPr lang="ru-RU" sz="1400" b="1" dirty="0" smtClean="0"/>
              <a:t> </a:t>
            </a:r>
            <a:r>
              <a:rPr lang="ru-RU" sz="1400" b="1" dirty="0" err="1" smtClean="0"/>
              <a:t>документи</a:t>
            </a:r>
            <a:endParaRPr lang="ru-RU" sz="1400" b="1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-26065" y="4938041"/>
            <a:ext cx="12192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err="1" smtClean="0"/>
              <a:t>результати</a:t>
            </a:r>
            <a:r>
              <a:rPr lang="ru-RU" sz="1400" b="1" dirty="0" smtClean="0"/>
              <a:t> </a:t>
            </a:r>
            <a:r>
              <a:rPr lang="ru-RU" sz="1400" b="1" dirty="0" err="1"/>
              <a:t>комерціалізовано</a:t>
            </a:r>
            <a:r>
              <a:rPr lang="ru-RU" sz="1400" b="1" dirty="0"/>
              <a:t> на суму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4749989" y="5905981"/>
            <a:ext cx="376218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/>
              <a:t>«SELF-SUFFICIENT "HUMIDITY TO ELECTRICITY" INNOVATIVE RADIANT ADSORPTION SYSTEM TOWARD NET ZERO ENERGY BUILDING»</a:t>
            </a:r>
            <a:endParaRPr lang="ru-RU" sz="1400" b="1" dirty="0"/>
          </a:p>
        </p:txBody>
      </p:sp>
      <p:sp>
        <p:nvSpPr>
          <p:cNvPr id="18" name="Oval 20"/>
          <p:cNvSpPr>
            <a:spLocks noChangeAspect="1"/>
          </p:cNvSpPr>
          <p:nvPr/>
        </p:nvSpPr>
        <p:spPr>
          <a:xfrm>
            <a:off x="340970" y="4904948"/>
            <a:ext cx="1605683" cy="1605683"/>
          </a:xfrm>
          <a:prstGeom prst="ellipse">
            <a:avLst/>
          </a:prstGeom>
          <a:blipFill dpi="0" rotWithShape="1">
            <a:blip r:embed="rId3"/>
            <a:srcRect/>
            <a:stretch>
              <a:fillRect l="-3000" t="-3000" r="-3000" b="-25000"/>
            </a:stretch>
          </a:blipFill>
          <a:ln w="508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400" b="0" i="0" u="none" strike="noStrike" kern="0" cap="none" spc="0" normalizeH="0" baseline="0" noProof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203863" y="6242447"/>
            <a:ext cx="2011256" cy="523220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none">
            <a:spAutoFit/>
          </a:bodyPr>
          <a:lstStyle/>
          <a:p>
            <a:pPr algn="ctr"/>
            <a:r>
              <a:rPr lang="ru-RU" sz="1400" b="1" dirty="0">
                <a:ea typeface="Times New Roman" panose="02020603050405020304" pitchFamily="18" charset="0"/>
              </a:rPr>
              <a:t>д.</a:t>
            </a:r>
            <a:r>
              <a:rPr lang="ru-RU" sz="1400" b="1" dirty="0" err="1">
                <a:ea typeface="Times New Roman" panose="02020603050405020304" pitchFamily="18" charset="0"/>
              </a:rPr>
              <a:t>фіз</a:t>
            </a:r>
            <a:r>
              <a:rPr lang="ru-RU" sz="1400" b="1" dirty="0">
                <a:ea typeface="Times New Roman" panose="02020603050405020304" pitchFamily="18" charset="0"/>
              </a:rPr>
              <a:t>.-</a:t>
            </a:r>
            <a:r>
              <a:rPr lang="ru-RU" sz="1400" b="1" dirty="0" err="1">
                <a:ea typeface="Times New Roman" panose="02020603050405020304" pitchFamily="18" charset="0"/>
              </a:rPr>
              <a:t>мат.н</a:t>
            </a:r>
            <a:r>
              <a:rPr lang="ru-RU" sz="1400" b="1" dirty="0">
                <a:ea typeface="Times New Roman" panose="02020603050405020304" pitchFamily="18" charset="0"/>
              </a:rPr>
              <a:t>., </a:t>
            </a:r>
            <a:r>
              <a:rPr lang="ru-RU" sz="1400" b="1" dirty="0" err="1" smtClean="0">
                <a:ea typeface="Times New Roman" panose="02020603050405020304" pitchFamily="18" charset="0"/>
              </a:rPr>
              <a:t>професор</a:t>
            </a:r>
            <a:endParaRPr lang="ru-RU" sz="1400" b="1" dirty="0" smtClean="0">
              <a:ea typeface="Times New Roman" panose="02020603050405020304" pitchFamily="18" charset="0"/>
            </a:endParaRPr>
          </a:p>
          <a:p>
            <a:pPr algn="ctr"/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ea typeface="Times New Roman" panose="02020603050405020304" pitchFamily="18" charset="0"/>
              </a:rPr>
              <a:t>В. В. </a:t>
            </a:r>
            <a:r>
              <a:rPr lang="ru-RU" sz="1400" b="1" dirty="0" err="1">
                <a:solidFill>
                  <a:schemeClr val="accent1">
                    <a:lumMod val="50000"/>
                  </a:schemeClr>
                </a:solidFill>
                <a:ea typeface="Times New Roman" panose="02020603050405020304" pitchFamily="18" charset="0"/>
              </a:rPr>
              <a:t>Кідалов</a:t>
            </a:r>
            <a:endParaRPr lang="ru-RU" sz="1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2006789" y="5905981"/>
            <a:ext cx="27432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400" dirty="0" err="1"/>
              <a:t>ввійшов</a:t>
            </a:r>
            <a:r>
              <a:rPr lang="ru-RU" sz="1400" dirty="0"/>
              <a:t> до складу </a:t>
            </a:r>
            <a:r>
              <a:rPr lang="ru-RU" sz="1400" dirty="0" err="1"/>
              <a:t>української</a:t>
            </a:r>
            <a:r>
              <a:rPr lang="ru-RU" sz="1400" dirty="0"/>
              <a:t> </a:t>
            </a:r>
            <a:r>
              <a:rPr lang="ru-RU" sz="1400" dirty="0" err="1"/>
              <a:t>наукової</a:t>
            </a:r>
            <a:r>
              <a:rPr lang="ru-RU" sz="1400" dirty="0"/>
              <a:t> </a:t>
            </a:r>
            <a:r>
              <a:rPr lang="ru-RU" sz="1400" dirty="0" err="1"/>
              <a:t>групи</a:t>
            </a:r>
            <a:r>
              <a:rPr lang="ru-RU" sz="1400" dirty="0"/>
              <a:t> </a:t>
            </a:r>
            <a:r>
              <a:rPr lang="ru-RU" sz="1400" dirty="0" err="1"/>
              <a:t>Міжнародного</a:t>
            </a:r>
            <a:r>
              <a:rPr lang="ru-RU" sz="1400" dirty="0"/>
              <a:t> </a:t>
            </a:r>
            <a:r>
              <a:rPr lang="ru-RU" sz="1400" dirty="0" err="1"/>
              <a:t>проєкту</a:t>
            </a:r>
            <a:endParaRPr lang="ru-RU" sz="1400" dirty="0"/>
          </a:p>
        </p:txBody>
      </p:sp>
      <p:sp>
        <p:nvSpPr>
          <p:cNvPr id="28" name="Прямоугольник 27"/>
          <p:cNvSpPr/>
          <p:nvPr/>
        </p:nvSpPr>
        <p:spPr>
          <a:xfrm>
            <a:off x="8512178" y="5815665"/>
            <a:ext cx="346526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/>
              <a:t>HORIZON 2020 </a:t>
            </a:r>
            <a:endParaRPr lang="ru-RU" sz="1400" b="1" dirty="0" smtClean="0"/>
          </a:p>
          <a:p>
            <a:pPr algn="ctr"/>
            <a:r>
              <a:rPr lang="en-US" sz="1400" b="1" dirty="0" smtClean="0">
                <a:solidFill>
                  <a:srgbClr val="7709FF"/>
                </a:solidFill>
              </a:rPr>
              <a:t>MARIE </a:t>
            </a:r>
            <a:r>
              <a:rPr lang="en-US" sz="1400" b="1" dirty="0">
                <a:solidFill>
                  <a:srgbClr val="7709FF"/>
                </a:solidFill>
              </a:rPr>
              <a:t>SKŁODOWSKA-CURIE </a:t>
            </a:r>
            <a:r>
              <a:rPr lang="en-US" sz="1400" dirty="0"/>
              <a:t>RESEARCH AND INNOVATION STAFF EXCHANGE EVALUATIONS 2019</a:t>
            </a:r>
            <a:endParaRPr lang="ru-RU" sz="1400" dirty="0"/>
          </a:p>
        </p:txBody>
      </p:sp>
      <p:pic>
        <p:nvPicPr>
          <p:cNvPr id="29" name="Рисунок 2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688" y="1842810"/>
            <a:ext cx="589632" cy="597600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897" y="2160000"/>
            <a:ext cx="355355" cy="241134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5128" y="1860684"/>
            <a:ext cx="590650" cy="598632"/>
          </a:xfrm>
          <a:prstGeom prst="rect">
            <a:avLst/>
          </a:prstGeom>
        </p:spPr>
      </p:pic>
      <p:sp>
        <p:nvSpPr>
          <p:cNvPr id="32" name="Прямоугольник 31"/>
          <p:cNvSpPr/>
          <p:nvPr/>
        </p:nvSpPr>
        <p:spPr>
          <a:xfrm>
            <a:off x="10653356" y="2436621"/>
            <a:ext cx="14237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7709FF"/>
                </a:solidFill>
              </a:rPr>
              <a:t>2017-2020</a:t>
            </a:r>
            <a:r>
              <a:rPr lang="ru-RU" dirty="0" smtClean="0"/>
              <a:t> р.</a:t>
            </a:r>
            <a:endParaRPr lang="ru-RU" dirty="0"/>
          </a:p>
        </p:txBody>
      </p:sp>
      <p:sp>
        <p:nvSpPr>
          <p:cNvPr id="33" name="Прямоугольник 32"/>
          <p:cNvSpPr/>
          <p:nvPr/>
        </p:nvSpPr>
        <p:spPr>
          <a:xfrm>
            <a:off x="4090956" y="2459076"/>
            <a:ext cx="14237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7709FF"/>
                </a:solidFill>
              </a:rPr>
              <a:t>2017-2019 </a:t>
            </a:r>
            <a:r>
              <a:rPr lang="ru-RU" dirty="0" smtClean="0"/>
              <a:t>р.</a:t>
            </a:r>
            <a:endParaRPr lang="ru-RU" dirty="0"/>
          </a:p>
        </p:txBody>
      </p:sp>
      <p:sp>
        <p:nvSpPr>
          <p:cNvPr id="34" name="Прямоугольник 33"/>
          <p:cNvSpPr/>
          <p:nvPr/>
        </p:nvSpPr>
        <p:spPr>
          <a:xfrm>
            <a:off x="2848321" y="3278463"/>
            <a:ext cx="60144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/>
              <a:t>24</a:t>
            </a:r>
          </a:p>
        </p:txBody>
      </p:sp>
      <p:sp>
        <p:nvSpPr>
          <p:cNvPr id="35" name="Прямоугольник 34"/>
          <p:cNvSpPr/>
          <p:nvPr/>
        </p:nvSpPr>
        <p:spPr>
          <a:xfrm>
            <a:off x="2848321" y="3783288"/>
            <a:ext cx="39305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/>
              <a:t>5</a:t>
            </a:r>
          </a:p>
        </p:txBody>
      </p:sp>
      <p:sp>
        <p:nvSpPr>
          <p:cNvPr id="36" name="Прямоугольник 35"/>
          <p:cNvSpPr/>
          <p:nvPr/>
        </p:nvSpPr>
        <p:spPr>
          <a:xfrm>
            <a:off x="2848321" y="4288113"/>
            <a:ext cx="60144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/>
              <a:t>29</a:t>
            </a:r>
            <a:endParaRPr lang="ru-RU" sz="3200" b="1" dirty="0"/>
          </a:p>
        </p:txBody>
      </p:sp>
      <p:sp>
        <p:nvSpPr>
          <p:cNvPr id="37" name="Прямоугольник 36"/>
          <p:cNvSpPr/>
          <p:nvPr/>
        </p:nvSpPr>
        <p:spPr>
          <a:xfrm>
            <a:off x="2848321" y="4792938"/>
            <a:ext cx="158248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/>
              <a:t>7000 </a:t>
            </a:r>
            <a:r>
              <a:rPr lang="ru-RU" sz="1100" b="1" dirty="0" smtClean="0"/>
              <a:t>тис.грн.</a:t>
            </a:r>
            <a:endParaRPr lang="ru-RU" sz="1100" b="1" dirty="0"/>
          </a:p>
        </p:txBody>
      </p:sp>
      <p:sp>
        <p:nvSpPr>
          <p:cNvPr id="38" name="Прямоугольник 37"/>
          <p:cNvSpPr/>
          <p:nvPr/>
        </p:nvSpPr>
        <p:spPr>
          <a:xfrm>
            <a:off x="8753821" y="3278463"/>
            <a:ext cx="60144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/>
              <a:t>24</a:t>
            </a:r>
          </a:p>
        </p:txBody>
      </p:sp>
      <p:sp>
        <p:nvSpPr>
          <p:cNvPr id="39" name="Прямоугольник 38"/>
          <p:cNvSpPr/>
          <p:nvPr/>
        </p:nvSpPr>
        <p:spPr>
          <a:xfrm>
            <a:off x="8753821" y="3783288"/>
            <a:ext cx="39305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/>
              <a:t>4</a:t>
            </a:r>
            <a:endParaRPr lang="ru-RU" sz="3200" b="1" dirty="0"/>
          </a:p>
        </p:txBody>
      </p:sp>
      <p:sp>
        <p:nvSpPr>
          <p:cNvPr id="40" name="Прямоугольник 39"/>
          <p:cNvSpPr/>
          <p:nvPr/>
        </p:nvSpPr>
        <p:spPr>
          <a:xfrm>
            <a:off x="8753821" y="4288113"/>
            <a:ext cx="60144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/>
              <a:t>10</a:t>
            </a:r>
            <a:endParaRPr lang="ru-RU" sz="3200" b="1" dirty="0"/>
          </a:p>
        </p:txBody>
      </p:sp>
      <p:sp>
        <p:nvSpPr>
          <p:cNvPr id="41" name="Прямоугольник 40"/>
          <p:cNvSpPr/>
          <p:nvPr/>
        </p:nvSpPr>
        <p:spPr>
          <a:xfrm>
            <a:off x="8753821" y="4792938"/>
            <a:ext cx="179087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/>
              <a:t>13000 </a:t>
            </a:r>
            <a:r>
              <a:rPr lang="ru-RU" sz="1100" b="1" dirty="0"/>
              <a:t>тис.грн</a:t>
            </a:r>
            <a:r>
              <a:rPr lang="ru-RU" sz="1100" b="1" dirty="0" smtClean="0"/>
              <a:t>.</a:t>
            </a:r>
            <a:endParaRPr lang="ru-RU" sz="1100" b="1" dirty="0"/>
          </a:p>
        </p:txBody>
      </p:sp>
    </p:spTree>
    <p:extLst>
      <p:ext uri="{BB962C8B-B14F-4D97-AF65-F5344CB8AC3E}">
        <p14:creationId xmlns:p14="http://schemas.microsoft.com/office/powerpoint/2010/main" val="2154990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22403" y="10238"/>
            <a:ext cx="9491766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6000" b="1" dirty="0" err="1">
                <a:latin typeface="Arial" panose="020B0604020202020204" pitchFamily="34" charset="0"/>
                <a:cs typeface="Arial" panose="020B0604020202020204" pitchFamily="34" charset="0"/>
              </a:rPr>
              <a:t>Публікаційна</a:t>
            </a:r>
            <a:r>
              <a:rPr lang="ru-RU" sz="6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6000" b="1" dirty="0" err="1">
                <a:latin typeface="Arial" panose="020B0604020202020204" pitchFamily="34" charset="0"/>
                <a:cs typeface="Arial" panose="020B0604020202020204" pitchFamily="34" charset="0"/>
              </a:rPr>
              <a:t>активність</a:t>
            </a:r>
            <a:endParaRPr lang="ru-RU" sz="6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3" name="Группа 32"/>
          <p:cNvGrpSpPr/>
          <p:nvPr/>
        </p:nvGrpSpPr>
        <p:grpSpPr>
          <a:xfrm>
            <a:off x="5925" y="1778266"/>
            <a:ext cx="9276833" cy="4717394"/>
            <a:chOff x="1201268" y="1749083"/>
            <a:chExt cx="9276833" cy="4717394"/>
          </a:xfrm>
        </p:grpSpPr>
        <p:pic>
          <p:nvPicPr>
            <p:cNvPr id="31" name="Рисунок 3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47888" y="5461355"/>
              <a:ext cx="1432832" cy="1005122"/>
            </a:xfrm>
            <a:prstGeom prst="rect">
              <a:avLst/>
            </a:prstGeom>
          </p:spPr>
        </p:pic>
        <p:sp>
          <p:nvSpPr>
            <p:cNvPr id="4" name="Овал 3"/>
            <p:cNvSpPr/>
            <p:nvPr/>
          </p:nvSpPr>
          <p:spPr>
            <a:xfrm>
              <a:off x="4033752" y="2270596"/>
              <a:ext cx="3916111" cy="3561055"/>
            </a:xfrm>
            <a:prstGeom prst="ellipse">
              <a:avLst/>
            </a:prstGeom>
            <a:blipFill dpi="0"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harpenSoften amount="50000"/>
                        </a14:imgEffect>
                        <a14:imgEffect>
                          <a14:brightnessContrast contrast="-40000"/>
                        </a14:imgEffect>
                      </a14:imgLayer>
                    </a14:imgProps>
                  </a:ext>
                </a:extLst>
              </a:blip>
              <a:srcRect/>
              <a:stretch>
                <a:fillRect l="-20000" r="-24000"/>
              </a:stretch>
            </a:blip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5" name="Овал 4">
              <a:extLst>
                <a:ext uri="{FF2B5EF4-FFF2-40B4-BE49-F238E27FC236}">
                  <a16:creationId xmlns:a16="http://schemas.microsoft.com/office/drawing/2014/main" id="{708D0BB5-1F1C-463D-A431-DAE0B267E365}"/>
                </a:ext>
              </a:extLst>
            </p:cNvPr>
            <p:cNvSpPr/>
            <p:nvPr/>
          </p:nvSpPr>
          <p:spPr>
            <a:xfrm>
              <a:off x="3856413" y="2111729"/>
              <a:ext cx="4270787" cy="3878787"/>
            </a:xfrm>
            <a:prstGeom prst="ellipse">
              <a:avLst/>
            </a:prstGeom>
            <a:noFill/>
            <a:ln w="38100">
              <a:solidFill>
                <a:srgbClr val="FF00A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" name="Овал 5">
              <a:extLst>
                <a:ext uri="{FF2B5EF4-FFF2-40B4-BE49-F238E27FC236}">
                  <a16:creationId xmlns:a16="http://schemas.microsoft.com/office/drawing/2014/main" id="{47A1F661-088F-4F1E-BB5A-EBA77AFA9F77}"/>
                </a:ext>
              </a:extLst>
            </p:cNvPr>
            <p:cNvSpPr/>
            <p:nvPr/>
          </p:nvSpPr>
          <p:spPr>
            <a:xfrm>
              <a:off x="3501881" y="3526581"/>
              <a:ext cx="709064" cy="709064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A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Прямоугольник 7"/>
            <p:cNvSpPr/>
            <p:nvPr/>
          </p:nvSpPr>
          <p:spPr>
            <a:xfrm>
              <a:off x="3547637" y="3588725"/>
              <a:ext cx="601447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3200" b="1" dirty="0" smtClean="0"/>
                <a:t>24</a:t>
              </a:r>
              <a:endParaRPr lang="ru-RU" sz="3200" b="1" dirty="0"/>
            </a:p>
          </p:txBody>
        </p:sp>
        <p:sp>
          <p:nvSpPr>
            <p:cNvPr id="9" name="Овал 8">
              <a:extLst>
                <a:ext uri="{FF2B5EF4-FFF2-40B4-BE49-F238E27FC236}">
                  <a16:creationId xmlns:a16="http://schemas.microsoft.com/office/drawing/2014/main" id="{47A1F661-088F-4F1E-BB5A-EBA77AFA9F77}"/>
                </a:ext>
              </a:extLst>
            </p:cNvPr>
            <p:cNvSpPr/>
            <p:nvPr/>
          </p:nvSpPr>
          <p:spPr>
            <a:xfrm>
              <a:off x="4668215" y="5440319"/>
              <a:ext cx="709064" cy="709064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A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4726525" y="5507744"/>
              <a:ext cx="601447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3200" b="1" dirty="0" smtClean="0"/>
                <a:t>10</a:t>
              </a:r>
              <a:endParaRPr lang="ru-RU" sz="3200" b="1" dirty="0"/>
            </a:p>
          </p:txBody>
        </p:sp>
        <p:sp>
          <p:nvSpPr>
            <p:cNvPr id="11" name="Овал 10">
              <a:extLst>
                <a:ext uri="{FF2B5EF4-FFF2-40B4-BE49-F238E27FC236}">
                  <a16:creationId xmlns:a16="http://schemas.microsoft.com/office/drawing/2014/main" id="{47A1F661-088F-4F1E-BB5A-EBA77AFA9F77}"/>
                </a:ext>
              </a:extLst>
            </p:cNvPr>
            <p:cNvSpPr/>
            <p:nvPr/>
          </p:nvSpPr>
          <p:spPr>
            <a:xfrm>
              <a:off x="4313683" y="2191120"/>
              <a:ext cx="709064" cy="709064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A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4393642" y="2251367"/>
              <a:ext cx="601447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3200" b="1" dirty="0"/>
                <a:t>32</a:t>
              </a:r>
            </a:p>
          </p:txBody>
        </p:sp>
        <p:sp>
          <p:nvSpPr>
            <p:cNvPr id="13" name="Овал 12">
              <a:extLst>
                <a:ext uri="{FF2B5EF4-FFF2-40B4-BE49-F238E27FC236}">
                  <a16:creationId xmlns:a16="http://schemas.microsoft.com/office/drawing/2014/main" id="{47A1F661-088F-4F1E-BB5A-EBA77AFA9F77}"/>
                </a:ext>
              </a:extLst>
            </p:cNvPr>
            <p:cNvSpPr/>
            <p:nvPr/>
          </p:nvSpPr>
          <p:spPr>
            <a:xfrm>
              <a:off x="6884256" y="1987327"/>
              <a:ext cx="709064" cy="709064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A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" name="Прямоугольник 13"/>
            <p:cNvSpPr/>
            <p:nvPr/>
          </p:nvSpPr>
          <p:spPr>
            <a:xfrm>
              <a:off x="6852094" y="2066152"/>
              <a:ext cx="809837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3200" b="1" dirty="0" smtClean="0"/>
                <a:t>175</a:t>
              </a:r>
              <a:endParaRPr lang="ru-RU" sz="3200" b="1" dirty="0"/>
            </a:p>
          </p:txBody>
        </p:sp>
        <p:sp>
          <p:nvSpPr>
            <p:cNvPr id="17" name="Овал 16">
              <a:extLst>
                <a:ext uri="{FF2B5EF4-FFF2-40B4-BE49-F238E27FC236}">
                  <a16:creationId xmlns:a16="http://schemas.microsoft.com/office/drawing/2014/main" id="{47A1F661-088F-4F1E-BB5A-EBA77AFA9F77}"/>
                </a:ext>
              </a:extLst>
            </p:cNvPr>
            <p:cNvSpPr/>
            <p:nvPr/>
          </p:nvSpPr>
          <p:spPr>
            <a:xfrm>
              <a:off x="7722097" y="3526581"/>
              <a:ext cx="709064" cy="709064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A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" name="Прямоугольник 17"/>
            <p:cNvSpPr/>
            <p:nvPr/>
          </p:nvSpPr>
          <p:spPr>
            <a:xfrm>
              <a:off x="7826476" y="3580049"/>
              <a:ext cx="601447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b="1" dirty="0" smtClean="0"/>
                <a:t>27</a:t>
              </a:r>
              <a:endParaRPr lang="ru-RU" sz="3200" b="1" dirty="0"/>
            </a:p>
          </p:txBody>
        </p:sp>
        <p:sp>
          <p:nvSpPr>
            <p:cNvPr id="19" name="Овал 18">
              <a:extLst>
                <a:ext uri="{FF2B5EF4-FFF2-40B4-BE49-F238E27FC236}">
                  <a16:creationId xmlns:a16="http://schemas.microsoft.com/office/drawing/2014/main" id="{47A1F661-088F-4F1E-BB5A-EBA77AFA9F77}"/>
                </a:ext>
              </a:extLst>
            </p:cNvPr>
            <p:cNvSpPr/>
            <p:nvPr/>
          </p:nvSpPr>
          <p:spPr>
            <a:xfrm>
              <a:off x="6915304" y="5440319"/>
              <a:ext cx="709064" cy="709064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A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" name="Прямоугольник 19"/>
            <p:cNvSpPr/>
            <p:nvPr/>
          </p:nvSpPr>
          <p:spPr>
            <a:xfrm>
              <a:off x="6979436" y="5502564"/>
              <a:ext cx="601447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b="1" dirty="0" smtClean="0"/>
                <a:t>16</a:t>
              </a:r>
              <a:endParaRPr lang="ru-RU" sz="3200" b="1" dirty="0"/>
            </a:p>
          </p:txBody>
        </p:sp>
        <p:sp>
          <p:nvSpPr>
            <p:cNvPr id="21" name="Прямоугольник 20"/>
            <p:cNvSpPr/>
            <p:nvPr/>
          </p:nvSpPr>
          <p:spPr>
            <a:xfrm>
              <a:off x="2875653" y="2536553"/>
              <a:ext cx="147207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монографі</a:t>
              </a:r>
              <a:r>
                <a:rPr lang="uk-UA" b="1" dirty="0">
                  <a:latin typeface="Arial" panose="020B0604020202020204" pitchFamily="34" charset="0"/>
                  <a:cs typeface="Arial" panose="020B0604020202020204" pitchFamily="34" charset="0"/>
                </a:rPr>
                <a:t>ї</a:t>
              </a:r>
              <a:endParaRPr lang="ru-RU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Прямоугольник 21"/>
            <p:cNvSpPr/>
            <p:nvPr/>
          </p:nvSpPr>
          <p:spPr>
            <a:xfrm>
              <a:off x="1201268" y="4219077"/>
              <a:ext cx="2731646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ru-RU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навчально-методичні</a:t>
              </a:r>
              <a:r>
                <a:rPr lang="ru-RU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algn="r"/>
              <a:r>
                <a:rPr lang="ru-RU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посібники</a:t>
              </a:r>
              <a:r>
                <a:rPr lang="ru-RU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ru-RU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Прямоугольник 22"/>
            <p:cNvSpPr/>
            <p:nvPr/>
          </p:nvSpPr>
          <p:spPr>
            <a:xfrm>
              <a:off x="3620201" y="5850880"/>
              <a:ext cx="109036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патенти</a:t>
              </a:r>
              <a:endParaRPr lang="ru-RU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Прямоугольник 23"/>
            <p:cNvSpPr/>
            <p:nvPr/>
          </p:nvSpPr>
          <p:spPr>
            <a:xfrm>
              <a:off x="7563006" y="2405884"/>
              <a:ext cx="84670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статті</a:t>
              </a:r>
              <a:endParaRPr lang="ru-RU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7" name="Рисунок 2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54330" y="1749083"/>
              <a:ext cx="720000" cy="720000"/>
            </a:xfrm>
            <a:prstGeom prst="rect">
              <a:avLst/>
            </a:prstGeom>
          </p:spPr>
        </p:pic>
        <p:pic>
          <p:nvPicPr>
            <p:cNvPr id="28" name="Рисунок 2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67117" y="1972126"/>
              <a:ext cx="720000" cy="720000"/>
            </a:xfrm>
            <a:prstGeom prst="rect">
              <a:avLst/>
            </a:prstGeom>
          </p:spPr>
        </p:pic>
        <p:pic>
          <p:nvPicPr>
            <p:cNvPr id="29" name="Рисунок 2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22720" y="5208089"/>
              <a:ext cx="720000" cy="720000"/>
            </a:xfrm>
            <a:prstGeom prst="rect">
              <a:avLst/>
            </a:prstGeom>
          </p:spPr>
        </p:pic>
        <p:pic>
          <p:nvPicPr>
            <p:cNvPr id="30" name="Рисунок 2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23363" y="3569113"/>
              <a:ext cx="720000" cy="720000"/>
            </a:xfrm>
            <a:prstGeom prst="rect">
              <a:avLst/>
            </a:prstGeom>
          </p:spPr>
        </p:pic>
        <p:pic>
          <p:nvPicPr>
            <p:cNvPr id="32" name="Рисунок 31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34610" y="4347550"/>
              <a:ext cx="2343491" cy="719377"/>
            </a:xfrm>
            <a:prstGeom prst="rect">
              <a:avLst/>
            </a:prstGeom>
          </p:spPr>
        </p:pic>
      </p:grpSp>
      <p:sp>
        <p:nvSpPr>
          <p:cNvPr id="35" name="Прямоугольник 34"/>
          <p:cNvSpPr/>
          <p:nvPr/>
        </p:nvSpPr>
        <p:spPr>
          <a:xfrm>
            <a:off x="3081096" y="5025686"/>
            <a:ext cx="3544112" cy="369332"/>
          </a:xfrm>
          <a:prstGeom prst="rect">
            <a:avLst/>
          </a:prstGeom>
          <a:solidFill>
            <a:schemeClr val="bg1">
              <a:alpha val="59000"/>
            </a:schemeClr>
          </a:solidFill>
        </p:spPr>
        <p:txBody>
          <a:bodyPr wrap="none">
            <a:spAutoFit/>
          </a:bodyPr>
          <a:lstStyle/>
          <a:p>
            <a:r>
              <a:rPr lang="ru-RU" b="1" dirty="0" err="1">
                <a:latin typeface="Arial" panose="020B0604020202020204" pitchFamily="34" charset="0"/>
                <a:cs typeface="Arial" panose="020B0604020202020204" pitchFamily="34" charset="0"/>
              </a:rPr>
              <a:t>Кількість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 err="1">
                <a:latin typeface="Arial" panose="020B0604020202020204" pitchFamily="34" charset="0"/>
                <a:cs typeface="Arial" panose="020B0604020202020204" pitchFamily="34" charset="0"/>
              </a:rPr>
              <a:t>цитувань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 у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Scopus 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4187397" y="4269280"/>
            <a:ext cx="133882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468</a:t>
            </a:r>
            <a:endParaRPr lang="ru-RU" sz="5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4471104" y="3098486"/>
            <a:ext cx="91589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5400" b="1" dirty="0"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  <a:endParaRPr lang="ru-RU" sz="5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4326514" y="3906916"/>
            <a:ext cx="1300549" cy="369332"/>
          </a:xfrm>
          <a:prstGeom prst="rect">
            <a:avLst/>
          </a:prstGeom>
          <a:solidFill>
            <a:schemeClr val="bg1">
              <a:alpha val="62000"/>
            </a:schemeClr>
          </a:solidFill>
        </p:spPr>
        <p:txBody>
          <a:bodyPr wrap="none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h – </a:t>
            </a:r>
            <a:r>
              <a:rPr lang="ru-RU" b="1" dirty="0" err="1">
                <a:latin typeface="Arial" panose="020B0604020202020204" pitchFamily="34" charset="0"/>
                <a:cs typeface="Arial" panose="020B0604020202020204" pitchFamily="34" charset="0"/>
              </a:rPr>
              <a:t>індекс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7" name="Группа 86"/>
          <p:cNvGrpSpPr/>
          <p:nvPr/>
        </p:nvGrpSpPr>
        <p:grpSpPr>
          <a:xfrm>
            <a:off x="8350650" y="1871039"/>
            <a:ext cx="3116958" cy="2334968"/>
            <a:chOff x="8498100" y="3489066"/>
            <a:chExt cx="3116958" cy="2334968"/>
          </a:xfrm>
        </p:grpSpPr>
        <p:grpSp>
          <p:nvGrpSpPr>
            <p:cNvPr id="54" name="Group 24"/>
            <p:cNvGrpSpPr/>
            <p:nvPr/>
          </p:nvGrpSpPr>
          <p:grpSpPr>
            <a:xfrm>
              <a:off x="9032753" y="5409330"/>
              <a:ext cx="713016" cy="414704"/>
              <a:chOff x="1706563" y="4518025"/>
              <a:chExt cx="2605088" cy="1390650"/>
            </a:xfrm>
          </p:grpSpPr>
          <p:sp>
            <p:nvSpPr>
              <p:cNvPr id="55" name="Freeform 5"/>
              <p:cNvSpPr>
                <a:spLocks/>
              </p:cNvSpPr>
              <p:nvPr/>
            </p:nvSpPr>
            <p:spPr bwMode="auto">
              <a:xfrm>
                <a:off x="1706563" y="4518025"/>
                <a:ext cx="1303338" cy="1390650"/>
              </a:xfrm>
              <a:custGeom>
                <a:avLst/>
                <a:gdLst>
                  <a:gd name="T0" fmla="*/ 333 w 347"/>
                  <a:gd name="T1" fmla="*/ 29 h 370"/>
                  <a:gd name="T2" fmla="*/ 0 w 347"/>
                  <a:gd name="T3" fmla="*/ 370 h 370"/>
                  <a:gd name="T4" fmla="*/ 347 w 347"/>
                  <a:gd name="T5" fmla="*/ 370 h 370"/>
                  <a:gd name="T6" fmla="*/ 347 w 347"/>
                  <a:gd name="T7" fmla="*/ 0 h 370"/>
                  <a:gd name="T8" fmla="*/ 333 w 347"/>
                  <a:gd name="T9" fmla="*/ 29 h 3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7" h="370">
                    <a:moveTo>
                      <a:pt x="333" y="29"/>
                    </a:moveTo>
                    <a:cubicBezTo>
                      <a:pt x="242" y="286"/>
                      <a:pt x="0" y="370"/>
                      <a:pt x="0" y="370"/>
                    </a:cubicBezTo>
                    <a:cubicBezTo>
                      <a:pt x="347" y="370"/>
                      <a:pt x="347" y="370"/>
                      <a:pt x="347" y="370"/>
                    </a:cubicBezTo>
                    <a:cubicBezTo>
                      <a:pt x="347" y="0"/>
                      <a:pt x="347" y="0"/>
                      <a:pt x="347" y="0"/>
                    </a:cubicBezTo>
                    <a:cubicBezTo>
                      <a:pt x="345" y="0"/>
                      <a:pt x="339" y="13"/>
                      <a:pt x="333" y="29"/>
                    </a:cubicBezTo>
                    <a:close/>
                  </a:path>
                </a:pathLst>
              </a:custGeom>
              <a:solidFill>
                <a:srgbClr val="EF8C23">
                  <a:alpha val="75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dirty="0">
                  <a:latin typeface="Raleway Light"/>
                </a:endParaRPr>
              </a:p>
            </p:txBody>
          </p:sp>
          <p:sp>
            <p:nvSpPr>
              <p:cNvPr id="56" name="Freeform 6"/>
              <p:cNvSpPr>
                <a:spLocks/>
              </p:cNvSpPr>
              <p:nvPr/>
            </p:nvSpPr>
            <p:spPr bwMode="auto">
              <a:xfrm>
                <a:off x="3009901" y="4518025"/>
                <a:ext cx="1301750" cy="1390650"/>
              </a:xfrm>
              <a:custGeom>
                <a:avLst/>
                <a:gdLst>
                  <a:gd name="T0" fmla="*/ 15 w 347"/>
                  <a:gd name="T1" fmla="*/ 29 h 370"/>
                  <a:gd name="T2" fmla="*/ 0 w 347"/>
                  <a:gd name="T3" fmla="*/ 0 h 370"/>
                  <a:gd name="T4" fmla="*/ 0 w 347"/>
                  <a:gd name="T5" fmla="*/ 370 h 370"/>
                  <a:gd name="T6" fmla="*/ 347 w 347"/>
                  <a:gd name="T7" fmla="*/ 370 h 370"/>
                  <a:gd name="T8" fmla="*/ 15 w 347"/>
                  <a:gd name="T9" fmla="*/ 29 h 3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7" h="370">
                    <a:moveTo>
                      <a:pt x="15" y="29"/>
                    </a:moveTo>
                    <a:cubicBezTo>
                      <a:pt x="9" y="13"/>
                      <a:pt x="3" y="0"/>
                      <a:pt x="0" y="0"/>
                    </a:cubicBezTo>
                    <a:cubicBezTo>
                      <a:pt x="0" y="370"/>
                      <a:pt x="0" y="370"/>
                      <a:pt x="0" y="370"/>
                    </a:cubicBezTo>
                    <a:cubicBezTo>
                      <a:pt x="347" y="370"/>
                      <a:pt x="347" y="370"/>
                      <a:pt x="347" y="370"/>
                    </a:cubicBezTo>
                    <a:cubicBezTo>
                      <a:pt x="347" y="370"/>
                      <a:pt x="105" y="286"/>
                      <a:pt x="15" y="29"/>
                    </a:cubicBezTo>
                    <a:close/>
                  </a:path>
                </a:pathLst>
              </a:custGeom>
              <a:solidFill>
                <a:srgbClr val="EF8C2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dirty="0">
                  <a:latin typeface="Raleway Light"/>
                </a:endParaRPr>
              </a:p>
            </p:txBody>
          </p:sp>
        </p:grpSp>
        <p:grpSp>
          <p:nvGrpSpPr>
            <p:cNvPr id="57" name="Group 33"/>
            <p:cNvGrpSpPr/>
            <p:nvPr/>
          </p:nvGrpSpPr>
          <p:grpSpPr>
            <a:xfrm>
              <a:off x="9619833" y="4759004"/>
              <a:ext cx="713016" cy="1065030"/>
              <a:chOff x="5661026" y="3946525"/>
              <a:chExt cx="2605088" cy="1962150"/>
            </a:xfrm>
          </p:grpSpPr>
          <p:sp>
            <p:nvSpPr>
              <p:cNvPr id="58" name="Freeform 11"/>
              <p:cNvSpPr>
                <a:spLocks/>
              </p:cNvSpPr>
              <p:nvPr/>
            </p:nvSpPr>
            <p:spPr bwMode="auto">
              <a:xfrm>
                <a:off x="5661026" y="3946525"/>
                <a:ext cx="1301750" cy="1962150"/>
              </a:xfrm>
              <a:custGeom>
                <a:avLst/>
                <a:gdLst>
                  <a:gd name="T0" fmla="*/ 333 w 347"/>
                  <a:gd name="T1" fmla="*/ 40 h 522"/>
                  <a:gd name="T2" fmla="*/ 0 w 347"/>
                  <a:gd name="T3" fmla="*/ 522 h 522"/>
                  <a:gd name="T4" fmla="*/ 347 w 347"/>
                  <a:gd name="T5" fmla="*/ 522 h 522"/>
                  <a:gd name="T6" fmla="*/ 347 w 347"/>
                  <a:gd name="T7" fmla="*/ 0 h 522"/>
                  <a:gd name="T8" fmla="*/ 333 w 347"/>
                  <a:gd name="T9" fmla="*/ 40 h 5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7" h="522">
                    <a:moveTo>
                      <a:pt x="333" y="40"/>
                    </a:moveTo>
                    <a:cubicBezTo>
                      <a:pt x="242" y="403"/>
                      <a:pt x="0" y="522"/>
                      <a:pt x="0" y="522"/>
                    </a:cubicBezTo>
                    <a:cubicBezTo>
                      <a:pt x="347" y="522"/>
                      <a:pt x="347" y="522"/>
                      <a:pt x="347" y="522"/>
                    </a:cubicBezTo>
                    <a:cubicBezTo>
                      <a:pt x="347" y="0"/>
                      <a:pt x="347" y="0"/>
                      <a:pt x="347" y="0"/>
                    </a:cubicBezTo>
                    <a:cubicBezTo>
                      <a:pt x="344" y="0"/>
                      <a:pt x="338" y="18"/>
                      <a:pt x="333" y="40"/>
                    </a:cubicBezTo>
                    <a:close/>
                  </a:path>
                </a:pathLst>
              </a:custGeom>
              <a:solidFill>
                <a:srgbClr val="EF8C23">
                  <a:alpha val="75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dirty="0">
                  <a:latin typeface="Raleway Light"/>
                </a:endParaRPr>
              </a:p>
            </p:txBody>
          </p:sp>
          <p:sp>
            <p:nvSpPr>
              <p:cNvPr id="59" name="Freeform 12"/>
              <p:cNvSpPr>
                <a:spLocks/>
              </p:cNvSpPr>
              <p:nvPr/>
            </p:nvSpPr>
            <p:spPr bwMode="auto">
              <a:xfrm>
                <a:off x="6962776" y="3946525"/>
                <a:ext cx="1303338" cy="1962150"/>
              </a:xfrm>
              <a:custGeom>
                <a:avLst/>
                <a:gdLst>
                  <a:gd name="T0" fmla="*/ 14 w 347"/>
                  <a:gd name="T1" fmla="*/ 40 h 522"/>
                  <a:gd name="T2" fmla="*/ 0 w 347"/>
                  <a:gd name="T3" fmla="*/ 0 h 522"/>
                  <a:gd name="T4" fmla="*/ 0 w 347"/>
                  <a:gd name="T5" fmla="*/ 522 h 522"/>
                  <a:gd name="T6" fmla="*/ 347 w 347"/>
                  <a:gd name="T7" fmla="*/ 522 h 522"/>
                  <a:gd name="T8" fmla="*/ 14 w 347"/>
                  <a:gd name="T9" fmla="*/ 40 h 5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7" h="522">
                    <a:moveTo>
                      <a:pt x="14" y="40"/>
                    </a:moveTo>
                    <a:cubicBezTo>
                      <a:pt x="9" y="18"/>
                      <a:pt x="3" y="0"/>
                      <a:pt x="0" y="0"/>
                    </a:cubicBezTo>
                    <a:cubicBezTo>
                      <a:pt x="0" y="522"/>
                      <a:pt x="0" y="522"/>
                      <a:pt x="0" y="522"/>
                    </a:cubicBezTo>
                    <a:cubicBezTo>
                      <a:pt x="347" y="522"/>
                      <a:pt x="347" y="522"/>
                      <a:pt x="347" y="522"/>
                    </a:cubicBezTo>
                    <a:cubicBezTo>
                      <a:pt x="347" y="522"/>
                      <a:pt x="105" y="403"/>
                      <a:pt x="14" y="40"/>
                    </a:cubicBezTo>
                    <a:close/>
                  </a:path>
                </a:pathLst>
              </a:custGeom>
              <a:solidFill>
                <a:srgbClr val="EF8C2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dirty="0">
                  <a:latin typeface="Raleway Light"/>
                </a:endParaRPr>
              </a:p>
            </p:txBody>
          </p:sp>
        </p:grpSp>
        <p:grpSp>
          <p:nvGrpSpPr>
            <p:cNvPr id="60" name="Group 118"/>
            <p:cNvGrpSpPr/>
            <p:nvPr/>
          </p:nvGrpSpPr>
          <p:grpSpPr>
            <a:xfrm>
              <a:off x="10226354" y="4964070"/>
              <a:ext cx="714320" cy="852535"/>
              <a:chOff x="3024188" y="3378200"/>
              <a:chExt cx="2609852" cy="2530475"/>
            </a:xfrm>
          </p:grpSpPr>
          <p:sp>
            <p:nvSpPr>
              <p:cNvPr id="61" name="Freeform 7"/>
              <p:cNvSpPr>
                <a:spLocks/>
              </p:cNvSpPr>
              <p:nvPr/>
            </p:nvSpPr>
            <p:spPr bwMode="auto">
              <a:xfrm>
                <a:off x="3024188" y="3378200"/>
                <a:ext cx="1306513" cy="2530475"/>
              </a:xfrm>
              <a:custGeom>
                <a:avLst/>
                <a:gdLst>
                  <a:gd name="T0" fmla="*/ 334 w 348"/>
                  <a:gd name="T1" fmla="*/ 52 h 673"/>
                  <a:gd name="T2" fmla="*/ 0 w 348"/>
                  <a:gd name="T3" fmla="*/ 673 h 673"/>
                  <a:gd name="T4" fmla="*/ 348 w 348"/>
                  <a:gd name="T5" fmla="*/ 673 h 673"/>
                  <a:gd name="T6" fmla="*/ 348 w 348"/>
                  <a:gd name="T7" fmla="*/ 0 h 673"/>
                  <a:gd name="T8" fmla="*/ 334 w 348"/>
                  <a:gd name="T9" fmla="*/ 52 h 6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8" h="673">
                    <a:moveTo>
                      <a:pt x="334" y="52"/>
                    </a:moveTo>
                    <a:cubicBezTo>
                      <a:pt x="243" y="520"/>
                      <a:pt x="0" y="673"/>
                      <a:pt x="0" y="673"/>
                    </a:cubicBezTo>
                    <a:cubicBezTo>
                      <a:pt x="348" y="673"/>
                      <a:pt x="348" y="673"/>
                      <a:pt x="348" y="673"/>
                    </a:cubicBezTo>
                    <a:cubicBezTo>
                      <a:pt x="348" y="0"/>
                      <a:pt x="348" y="0"/>
                      <a:pt x="348" y="0"/>
                    </a:cubicBezTo>
                    <a:cubicBezTo>
                      <a:pt x="345" y="0"/>
                      <a:pt x="339" y="24"/>
                      <a:pt x="334" y="52"/>
                    </a:cubicBezTo>
                    <a:close/>
                  </a:path>
                </a:pathLst>
              </a:custGeom>
              <a:solidFill>
                <a:srgbClr val="EF8C23">
                  <a:alpha val="75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dirty="0">
                  <a:latin typeface="Raleway Light"/>
                </a:endParaRPr>
              </a:p>
            </p:txBody>
          </p:sp>
          <p:sp>
            <p:nvSpPr>
              <p:cNvPr id="62" name="Freeform 8"/>
              <p:cNvSpPr>
                <a:spLocks/>
              </p:cNvSpPr>
              <p:nvPr/>
            </p:nvSpPr>
            <p:spPr bwMode="auto">
              <a:xfrm>
                <a:off x="4330702" y="3378200"/>
                <a:ext cx="1303338" cy="2530475"/>
              </a:xfrm>
              <a:custGeom>
                <a:avLst/>
                <a:gdLst>
                  <a:gd name="T0" fmla="*/ 14 w 347"/>
                  <a:gd name="T1" fmla="*/ 52 h 673"/>
                  <a:gd name="T2" fmla="*/ 0 w 347"/>
                  <a:gd name="T3" fmla="*/ 0 h 673"/>
                  <a:gd name="T4" fmla="*/ 0 w 347"/>
                  <a:gd name="T5" fmla="*/ 673 h 673"/>
                  <a:gd name="T6" fmla="*/ 347 w 347"/>
                  <a:gd name="T7" fmla="*/ 673 h 673"/>
                  <a:gd name="T8" fmla="*/ 14 w 347"/>
                  <a:gd name="T9" fmla="*/ 52 h 6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7" h="673">
                    <a:moveTo>
                      <a:pt x="14" y="52"/>
                    </a:moveTo>
                    <a:cubicBezTo>
                      <a:pt x="9" y="24"/>
                      <a:pt x="3" y="0"/>
                      <a:pt x="0" y="0"/>
                    </a:cubicBezTo>
                    <a:cubicBezTo>
                      <a:pt x="0" y="673"/>
                      <a:pt x="0" y="673"/>
                      <a:pt x="0" y="673"/>
                    </a:cubicBezTo>
                    <a:cubicBezTo>
                      <a:pt x="347" y="673"/>
                      <a:pt x="347" y="673"/>
                      <a:pt x="347" y="673"/>
                    </a:cubicBezTo>
                    <a:cubicBezTo>
                      <a:pt x="347" y="673"/>
                      <a:pt x="105" y="520"/>
                      <a:pt x="14" y="52"/>
                    </a:cubicBezTo>
                    <a:close/>
                  </a:path>
                </a:pathLst>
              </a:custGeom>
              <a:solidFill>
                <a:srgbClr val="EF8C2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dirty="0">
                  <a:latin typeface="Raleway Light"/>
                </a:endParaRPr>
              </a:p>
            </p:txBody>
          </p:sp>
        </p:grpSp>
        <p:grpSp>
          <p:nvGrpSpPr>
            <p:cNvPr id="63" name="Group 122"/>
            <p:cNvGrpSpPr/>
            <p:nvPr/>
          </p:nvGrpSpPr>
          <p:grpSpPr>
            <a:xfrm>
              <a:off x="10902042" y="3489066"/>
              <a:ext cx="713016" cy="2327539"/>
              <a:chOff x="4338638" y="2257425"/>
              <a:chExt cx="2605088" cy="3651250"/>
            </a:xfrm>
          </p:grpSpPr>
          <p:sp>
            <p:nvSpPr>
              <p:cNvPr id="64" name="Freeform 9"/>
              <p:cNvSpPr>
                <a:spLocks/>
              </p:cNvSpPr>
              <p:nvPr/>
            </p:nvSpPr>
            <p:spPr bwMode="auto">
              <a:xfrm>
                <a:off x="4338638" y="2257425"/>
                <a:ext cx="1303338" cy="3651250"/>
              </a:xfrm>
              <a:custGeom>
                <a:avLst/>
                <a:gdLst>
                  <a:gd name="T0" fmla="*/ 333 w 347"/>
                  <a:gd name="T1" fmla="*/ 75 h 971"/>
                  <a:gd name="T2" fmla="*/ 0 w 347"/>
                  <a:gd name="T3" fmla="*/ 971 h 971"/>
                  <a:gd name="T4" fmla="*/ 347 w 347"/>
                  <a:gd name="T5" fmla="*/ 971 h 971"/>
                  <a:gd name="T6" fmla="*/ 347 w 347"/>
                  <a:gd name="T7" fmla="*/ 0 h 971"/>
                  <a:gd name="T8" fmla="*/ 333 w 347"/>
                  <a:gd name="T9" fmla="*/ 75 h 9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7" h="971">
                    <a:moveTo>
                      <a:pt x="333" y="75"/>
                    </a:moveTo>
                    <a:cubicBezTo>
                      <a:pt x="242" y="750"/>
                      <a:pt x="0" y="971"/>
                      <a:pt x="0" y="971"/>
                    </a:cubicBezTo>
                    <a:cubicBezTo>
                      <a:pt x="347" y="971"/>
                      <a:pt x="347" y="971"/>
                      <a:pt x="347" y="971"/>
                    </a:cubicBezTo>
                    <a:cubicBezTo>
                      <a:pt x="347" y="0"/>
                      <a:pt x="347" y="0"/>
                      <a:pt x="347" y="0"/>
                    </a:cubicBezTo>
                    <a:cubicBezTo>
                      <a:pt x="345" y="0"/>
                      <a:pt x="339" y="33"/>
                      <a:pt x="333" y="75"/>
                    </a:cubicBezTo>
                    <a:close/>
                  </a:path>
                </a:pathLst>
              </a:custGeom>
              <a:solidFill>
                <a:srgbClr val="EF8C23">
                  <a:alpha val="75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dirty="0">
                  <a:latin typeface="Raleway Light"/>
                </a:endParaRPr>
              </a:p>
            </p:txBody>
          </p:sp>
          <p:sp>
            <p:nvSpPr>
              <p:cNvPr id="65" name="Freeform 10"/>
              <p:cNvSpPr>
                <a:spLocks/>
              </p:cNvSpPr>
              <p:nvPr/>
            </p:nvSpPr>
            <p:spPr bwMode="auto">
              <a:xfrm>
                <a:off x="5641976" y="2257425"/>
                <a:ext cx="1301750" cy="3651250"/>
              </a:xfrm>
              <a:custGeom>
                <a:avLst/>
                <a:gdLst>
                  <a:gd name="T0" fmla="*/ 15 w 347"/>
                  <a:gd name="T1" fmla="*/ 75 h 971"/>
                  <a:gd name="T2" fmla="*/ 0 w 347"/>
                  <a:gd name="T3" fmla="*/ 0 h 971"/>
                  <a:gd name="T4" fmla="*/ 0 w 347"/>
                  <a:gd name="T5" fmla="*/ 971 h 971"/>
                  <a:gd name="T6" fmla="*/ 347 w 347"/>
                  <a:gd name="T7" fmla="*/ 971 h 971"/>
                  <a:gd name="T8" fmla="*/ 15 w 347"/>
                  <a:gd name="T9" fmla="*/ 75 h 9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7" h="971">
                    <a:moveTo>
                      <a:pt x="15" y="75"/>
                    </a:moveTo>
                    <a:cubicBezTo>
                      <a:pt x="9" y="33"/>
                      <a:pt x="3" y="0"/>
                      <a:pt x="0" y="0"/>
                    </a:cubicBezTo>
                    <a:cubicBezTo>
                      <a:pt x="0" y="971"/>
                      <a:pt x="0" y="971"/>
                      <a:pt x="0" y="971"/>
                    </a:cubicBezTo>
                    <a:cubicBezTo>
                      <a:pt x="347" y="971"/>
                      <a:pt x="347" y="971"/>
                      <a:pt x="347" y="971"/>
                    </a:cubicBezTo>
                    <a:cubicBezTo>
                      <a:pt x="347" y="971"/>
                      <a:pt x="105" y="750"/>
                      <a:pt x="15" y="75"/>
                    </a:cubicBezTo>
                    <a:close/>
                  </a:path>
                </a:pathLst>
              </a:custGeom>
              <a:solidFill>
                <a:srgbClr val="EF8C2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dirty="0">
                  <a:latin typeface="Raleway Light"/>
                </a:endParaRPr>
              </a:p>
            </p:txBody>
          </p:sp>
        </p:grpSp>
        <p:grpSp>
          <p:nvGrpSpPr>
            <p:cNvPr id="66" name="Group 33"/>
            <p:cNvGrpSpPr/>
            <p:nvPr/>
          </p:nvGrpSpPr>
          <p:grpSpPr>
            <a:xfrm>
              <a:off x="8498100" y="4964070"/>
              <a:ext cx="713016" cy="858705"/>
              <a:chOff x="5661026" y="3946525"/>
              <a:chExt cx="2605088" cy="1962150"/>
            </a:xfrm>
          </p:grpSpPr>
          <p:sp>
            <p:nvSpPr>
              <p:cNvPr id="67" name="Freeform 11"/>
              <p:cNvSpPr>
                <a:spLocks/>
              </p:cNvSpPr>
              <p:nvPr/>
            </p:nvSpPr>
            <p:spPr bwMode="auto">
              <a:xfrm>
                <a:off x="5661026" y="3946525"/>
                <a:ext cx="1301750" cy="1962150"/>
              </a:xfrm>
              <a:custGeom>
                <a:avLst/>
                <a:gdLst>
                  <a:gd name="T0" fmla="*/ 333 w 347"/>
                  <a:gd name="T1" fmla="*/ 40 h 522"/>
                  <a:gd name="T2" fmla="*/ 0 w 347"/>
                  <a:gd name="T3" fmla="*/ 522 h 522"/>
                  <a:gd name="T4" fmla="*/ 347 w 347"/>
                  <a:gd name="T5" fmla="*/ 522 h 522"/>
                  <a:gd name="T6" fmla="*/ 347 w 347"/>
                  <a:gd name="T7" fmla="*/ 0 h 522"/>
                  <a:gd name="T8" fmla="*/ 333 w 347"/>
                  <a:gd name="T9" fmla="*/ 40 h 5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7" h="522">
                    <a:moveTo>
                      <a:pt x="333" y="40"/>
                    </a:moveTo>
                    <a:cubicBezTo>
                      <a:pt x="242" y="403"/>
                      <a:pt x="0" y="522"/>
                      <a:pt x="0" y="522"/>
                    </a:cubicBezTo>
                    <a:cubicBezTo>
                      <a:pt x="347" y="522"/>
                      <a:pt x="347" y="522"/>
                      <a:pt x="347" y="522"/>
                    </a:cubicBezTo>
                    <a:cubicBezTo>
                      <a:pt x="347" y="0"/>
                      <a:pt x="347" y="0"/>
                      <a:pt x="347" y="0"/>
                    </a:cubicBezTo>
                    <a:cubicBezTo>
                      <a:pt x="344" y="0"/>
                      <a:pt x="338" y="18"/>
                      <a:pt x="333" y="40"/>
                    </a:cubicBezTo>
                    <a:close/>
                  </a:path>
                </a:pathLst>
              </a:custGeom>
              <a:solidFill>
                <a:srgbClr val="EF8C23">
                  <a:alpha val="75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dirty="0">
                  <a:latin typeface="Raleway Light"/>
                </a:endParaRPr>
              </a:p>
            </p:txBody>
          </p:sp>
          <p:sp>
            <p:nvSpPr>
              <p:cNvPr id="68" name="Freeform 12"/>
              <p:cNvSpPr>
                <a:spLocks/>
              </p:cNvSpPr>
              <p:nvPr/>
            </p:nvSpPr>
            <p:spPr bwMode="auto">
              <a:xfrm>
                <a:off x="6962776" y="3946525"/>
                <a:ext cx="1303338" cy="1962150"/>
              </a:xfrm>
              <a:custGeom>
                <a:avLst/>
                <a:gdLst>
                  <a:gd name="T0" fmla="*/ 14 w 347"/>
                  <a:gd name="T1" fmla="*/ 40 h 522"/>
                  <a:gd name="T2" fmla="*/ 0 w 347"/>
                  <a:gd name="T3" fmla="*/ 0 h 522"/>
                  <a:gd name="T4" fmla="*/ 0 w 347"/>
                  <a:gd name="T5" fmla="*/ 522 h 522"/>
                  <a:gd name="T6" fmla="*/ 347 w 347"/>
                  <a:gd name="T7" fmla="*/ 522 h 522"/>
                  <a:gd name="T8" fmla="*/ 14 w 347"/>
                  <a:gd name="T9" fmla="*/ 40 h 5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7" h="522">
                    <a:moveTo>
                      <a:pt x="14" y="40"/>
                    </a:moveTo>
                    <a:cubicBezTo>
                      <a:pt x="9" y="18"/>
                      <a:pt x="3" y="0"/>
                      <a:pt x="0" y="0"/>
                    </a:cubicBezTo>
                    <a:cubicBezTo>
                      <a:pt x="0" y="522"/>
                      <a:pt x="0" y="522"/>
                      <a:pt x="0" y="522"/>
                    </a:cubicBezTo>
                    <a:cubicBezTo>
                      <a:pt x="347" y="522"/>
                      <a:pt x="347" y="522"/>
                      <a:pt x="347" y="522"/>
                    </a:cubicBezTo>
                    <a:cubicBezTo>
                      <a:pt x="347" y="522"/>
                      <a:pt x="105" y="403"/>
                      <a:pt x="14" y="40"/>
                    </a:cubicBezTo>
                    <a:close/>
                  </a:path>
                </a:pathLst>
              </a:custGeom>
              <a:solidFill>
                <a:srgbClr val="EF8C2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dirty="0">
                  <a:latin typeface="Raleway Light"/>
                </a:endParaRPr>
              </a:p>
            </p:txBody>
          </p:sp>
        </p:grpSp>
      </p:grpSp>
      <p:grpSp>
        <p:nvGrpSpPr>
          <p:cNvPr id="88" name="Группа 87"/>
          <p:cNvGrpSpPr/>
          <p:nvPr/>
        </p:nvGrpSpPr>
        <p:grpSpPr>
          <a:xfrm>
            <a:off x="8478006" y="4719912"/>
            <a:ext cx="3116958" cy="1775748"/>
            <a:chOff x="8006605" y="2532778"/>
            <a:chExt cx="2293413" cy="1362255"/>
          </a:xfrm>
        </p:grpSpPr>
        <p:grpSp>
          <p:nvGrpSpPr>
            <p:cNvPr id="72" name="Group 122"/>
            <p:cNvGrpSpPr/>
            <p:nvPr/>
          </p:nvGrpSpPr>
          <p:grpSpPr>
            <a:xfrm>
              <a:off x="9587002" y="2532778"/>
              <a:ext cx="713016" cy="1360951"/>
              <a:chOff x="4338638" y="2257425"/>
              <a:chExt cx="2605088" cy="3651250"/>
            </a:xfrm>
          </p:grpSpPr>
          <p:sp>
            <p:nvSpPr>
              <p:cNvPr id="73" name="Freeform 9"/>
              <p:cNvSpPr>
                <a:spLocks/>
              </p:cNvSpPr>
              <p:nvPr/>
            </p:nvSpPr>
            <p:spPr bwMode="auto">
              <a:xfrm>
                <a:off x="4338638" y="2257425"/>
                <a:ext cx="1303338" cy="3651250"/>
              </a:xfrm>
              <a:custGeom>
                <a:avLst/>
                <a:gdLst>
                  <a:gd name="T0" fmla="*/ 333 w 347"/>
                  <a:gd name="T1" fmla="*/ 75 h 971"/>
                  <a:gd name="T2" fmla="*/ 0 w 347"/>
                  <a:gd name="T3" fmla="*/ 971 h 971"/>
                  <a:gd name="T4" fmla="*/ 347 w 347"/>
                  <a:gd name="T5" fmla="*/ 971 h 971"/>
                  <a:gd name="T6" fmla="*/ 347 w 347"/>
                  <a:gd name="T7" fmla="*/ 0 h 971"/>
                  <a:gd name="T8" fmla="*/ 333 w 347"/>
                  <a:gd name="T9" fmla="*/ 75 h 9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7" h="971">
                    <a:moveTo>
                      <a:pt x="333" y="75"/>
                    </a:moveTo>
                    <a:cubicBezTo>
                      <a:pt x="242" y="750"/>
                      <a:pt x="0" y="971"/>
                      <a:pt x="0" y="971"/>
                    </a:cubicBezTo>
                    <a:cubicBezTo>
                      <a:pt x="347" y="971"/>
                      <a:pt x="347" y="971"/>
                      <a:pt x="347" y="971"/>
                    </a:cubicBezTo>
                    <a:cubicBezTo>
                      <a:pt x="347" y="0"/>
                      <a:pt x="347" y="0"/>
                      <a:pt x="347" y="0"/>
                    </a:cubicBezTo>
                    <a:cubicBezTo>
                      <a:pt x="345" y="0"/>
                      <a:pt x="339" y="33"/>
                      <a:pt x="333" y="75"/>
                    </a:cubicBezTo>
                    <a:close/>
                  </a:path>
                </a:pathLst>
              </a:custGeom>
              <a:solidFill>
                <a:srgbClr val="0F6571">
                  <a:alpha val="91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dirty="0">
                  <a:latin typeface="Raleway Light"/>
                </a:endParaRPr>
              </a:p>
            </p:txBody>
          </p:sp>
          <p:sp>
            <p:nvSpPr>
              <p:cNvPr id="74" name="Freeform 10"/>
              <p:cNvSpPr>
                <a:spLocks/>
              </p:cNvSpPr>
              <p:nvPr/>
            </p:nvSpPr>
            <p:spPr bwMode="auto">
              <a:xfrm>
                <a:off x="5641976" y="2257425"/>
                <a:ext cx="1301750" cy="3651250"/>
              </a:xfrm>
              <a:custGeom>
                <a:avLst/>
                <a:gdLst>
                  <a:gd name="T0" fmla="*/ 15 w 347"/>
                  <a:gd name="T1" fmla="*/ 75 h 971"/>
                  <a:gd name="T2" fmla="*/ 0 w 347"/>
                  <a:gd name="T3" fmla="*/ 0 h 971"/>
                  <a:gd name="T4" fmla="*/ 0 w 347"/>
                  <a:gd name="T5" fmla="*/ 971 h 971"/>
                  <a:gd name="T6" fmla="*/ 347 w 347"/>
                  <a:gd name="T7" fmla="*/ 971 h 971"/>
                  <a:gd name="T8" fmla="*/ 15 w 347"/>
                  <a:gd name="T9" fmla="*/ 75 h 9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7" h="971">
                    <a:moveTo>
                      <a:pt x="15" y="75"/>
                    </a:moveTo>
                    <a:cubicBezTo>
                      <a:pt x="9" y="33"/>
                      <a:pt x="3" y="0"/>
                      <a:pt x="0" y="0"/>
                    </a:cubicBezTo>
                    <a:cubicBezTo>
                      <a:pt x="0" y="971"/>
                      <a:pt x="0" y="971"/>
                      <a:pt x="0" y="971"/>
                    </a:cubicBezTo>
                    <a:cubicBezTo>
                      <a:pt x="347" y="971"/>
                      <a:pt x="347" y="971"/>
                      <a:pt x="347" y="971"/>
                    </a:cubicBezTo>
                    <a:cubicBezTo>
                      <a:pt x="347" y="971"/>
                      <a:pt x="105" y="750"/>
                      <a:pt x="15" y="75"/>
                    </a:cubicBezTo>
                    <a:close/>
                  </a:path>
                </a:pathLst>
              </a:custGeom>
              <a:solidFill>
                <a:srgbClr val="0F6571">
                  <a:alpha val="69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dirty="0">
                  <a:latin typeface="Raleway Light"/>
                </a:endParaRPr>
              </a:p>
            </p:txBody>
          </p:sp>
        </p:grpSp>
        <p:grpSp>
          <p:nvGrpSpPr>
            <p:cNvPr id="75" name="Group 122"/>
            <p:cNvGrpSpPr/>
            <p:nvPr/>
          </p:nvGrpSpPr>
          <p:grpSpPr>
            <a:xfrm>
              <a:off x="9111221" y="2854602"/>
              <a:ext cx="713016" cy="1039127"/>
              <a:chOff x="4338638" y="2257425"/>
              <a:chExt cx="2605088" cy="3651250"/>
            </a:xfrm>
          </p:grpSpPr>
          <p:sp>
            <p:nvSpPr>
              <p:cNvPr id="76" name="Freeform 9"/>
              <p:cNvSpPr>
                <a:spLocks/>
              </p:cNvSpPr>
              <p:nvPr/>
            </p:nvSpPr>
            <p:spPr bwMode="auto">
              <a:xfrm>
                <a:off x="4338638" y="2257425"/>
                <a:ext cx="1303338" cy="3651250"/>
              </a:xfrm>
              <a:custGeom>
                <a:avLst/>
                <a:gdLst>
                  <a:gd name="T0" fmla="*/ 333 w 347"/>
                  <a:gd name="T1" fmla="*/ 75 h 971"/>
                  <a:gd name="T2" fmla="*/ 0 w 347"/>
                  <a:gd name="T3" fmla="*/ 971 h 971"/>
                  <a:gd name="T4" fmla="*/ 347 w 347"/>
                  <a:gd name="T5" fmla="*/ 971 h 971"/>
                  <a:gd name="T6" fmla="*/ 347 w 347"/>
                  <a:gd name="T7" fmla="*/ 0 h 971"/>
                  <a:gd name="T8" fmla="*/ 333 w 347"/>
                  <a:gd name="T9" fmla="*/ 75 h 9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7" h="971">
                    <a:moveTo>
                      <a:pt x="333" y="75"/>
                    </a:moveTo>
                    <a:cubicBezTo>
                      <a:pt x="242" y="750"/>
                      <a:pt x="0" y="971"/>
                      <a:pt x="0" y="971"/>
                    </a:cubicBezTo>
                    <a:cubicBezTo>
                      <a:pt x="347" y="971"/>
                      <a:pt x="347" y="971"/>
                      <a:pt x="347" y="971"/>
                    </a:cubicBezTo>
                    <a:cubicBezTo>
                      <a:pt x="347" y="0"/>
                      <a:pt x="347" y="0"/>
                      <a:pt x="347" y="0"/>
                    </a:cubicBezTo>
                    <a:cubicBezTo>
                      <a:pt x="345" y="0"/>
                      <a:pt x="339" y="33"/>
                      <a:pt x="333" y="75"/>
                    </a:cubicBezTo>
                    <a:close/>
                  </a:path>
                </a:pathLst>
              </a:custGeom>
              <a:solidFill>
                <a:srgbClr val="0F6571">
                  <a:alpha val="91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dirty="0">
                  <a:latin typeface="Raleway Light"/>
                </a:endParaRPr>
              </a:p>
            </p:txBody>
          </p:sp>
          <p:sp>
            <p:nvSpPr>
              <p:cNvPr id="77" name="Freeform 10"/>
              <p:cNvSpPr>
                <a:spLocks/>
              </p:cNvSpPr>
              <p:nvPr/>
            </p:nvSpPr>
            <p:spPr bwMode="auto">
              <a:xfrm>
                <a:off x="5641976" y="2257425"/>
                <a:ext cx="1301750" cy="3651250"/>
              </a:xfrm>
              <a:custGeom>
                <a:avLst/>
                <a:gdLst>
                  <a:gd name="T0" fmla="*/ 15 w 347"/>
                  <a:gd name="T1" fmla="*/ 75 h 971"/>
                  <a:gd name="T2" fmla="*/ 0 w 347"/>
                  <a:gd name="T3" fmla="*/ 0 h 971"/>
                  <a:gd name="T4" fmla="*/ 0 w 347"/>
                  <a:gd name="T5" fmla="*/ 971 h 971"/>
                  <a:gd name="T6" fmla="*/ 347 w 347"/>
                  <a:gd name="T7" fmla="*/ 971 h 971"/>
                  <a:gd name="T8" fmla="*/ 15 w 347"/>
                  <a:gd name="T9" fmla="*/ 75 h 9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7" h="971">
                    <a:moveTo>
                      <a:pt x="15" y="75"/>
                    </a:moveTo>
                    <a:cubicBezTo>
                      <a:pt x="9" y="33"/>
                      <a:pt x="3" y="0"/>
                      <a:pt x="0" y="0"/>
                    </a:cubicBezTo>
                    <a:cubicBezTo>
                      <a:pt x="0" y="971"/>
                      <a:pt x="0" y="971"/>
                      <a:pt x="0" y="971"/>
                    </a:cubicBezTo>
                    <a:cubicBezTo>
                      <a:pt x="347" y="971"/>
                      <a:pt x="347" y="971"/>
                      <a:pt x="347" y="971"/>
                    </a:cubicBezTo>
                    <a:cubicBezTo>
                      <a:pt x="347" y="971"/>
                      <a:pt x="105" y="750"/>
                      <a:pt x="15" y="75"/>
                    </a:cubicBezTo>
                    <a:close/>
                  </a:path>
                </a:pathLst>
              </a:custGeom>
              <a:solidFill>
                <a:srgbClr val="0F6571">
                  <a:alpha val="69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dirty="0">
                  <a:latin typeface="Raleway Light"/>
                </a:endParaRPr>
              </a:p>
            </p:txBody>
          </p:sp>
        </p:grpSp>
        <p:grpSp>
          <p:nvGrpSpPr>
            <p:cNvPr id="78" name="Group 122"/>
            <p:cNvGrpSpPr/>
            <p:nvPr/>
          </p:nvGrpSpPr>
          <p:grpSpPr>
            <a:xfrm>
              <a:off x="8734977" y="2534082"/>
              <a:ext cx="713016" cy="1360951"/>
              <a:chOff x="4338638" y="2257425"/>
              <a:chExt cx="2605088" cy="3651250"/>
            </a:xfrm>
          </p:grpSpPr>
          <p:sp>
            <p:nvSpPr>
              <p:cNvPr id="79" name="Freeform 9"/>
              <p:cNvSpPr>
                <a:spLocks/>
              </p:cNvSpPr>
              <p:nvPr/>
            </p:nvSpPr>
            <p:spPr bwMode="auto">
              <a:xfrm>
                <a:off x="4338638" y="2257425"/>
                <a:ext cx="1303338" cy="3651250"/>
              </a:xfrm>
              <a:custGeom>
                <a:avLst/>
                <a:gdLst>
                  <a:gd name="T0" fmla="*/ 333 w 347"/>
                  <a:gd name="T1" fmla="*/ 75 h 971"/>
                  <a:gd name="T2" fmla="*/ 0 w 347"/>
                  <a:gd name="T3" fmla="*/ 971 h 971"/>
                  <a:gd name="T4" fmla="*/ 347 w 347"/>
                  <a:gd name="T5" fmla="*/ 971 h 971"/>
                  <a:gd name="T6" fmla="*/ 347 w 347"/>
                  <a:gd name="T7" fmla="*/ 0 h 971"/>
                  <a:gd name="T8" fmla="*/ 333 w 347"/>
                  <a:gd name="T9" fmla="*/ 75 h 9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7" h="971">
                    <a:moveTo>
                      <a:pt x="333" y="75"/>
                    </a:moveTo>
                    <a:cubicBezTo>
                      <a:pt x="242" y="750"/>
                      <a:pt x="0" y="971"/>
                      <a:pt x="0" y="971"/>
                    </a:cubicBezTo>
                    <a:cubicBezTo>
                      <a:pt x="347" y="971"/>
                      <a:pt x="347" y="971"/>
                      <a:pt x="347" y="971"/>
                    </a:cubicBezTo>
                    <a:cubicBezTo>
                      <a:pt x="347" y="0"/>
                      <a:pt x="347" y="0"/>
                      <a:pt x="347" y="0"/>
                    </a:cubicBezTo>
                    <a:cubicBezTo>
                      <a:pt x="345" y="0"/>
                      <a:pt x="339" y="33"/>
                      <a:pt x="333" y="75"/>
                    </a:cubicBezTo>
                    <a:close/>
                  </a:path>
                </a:pathLst>
              </a:custGeom>
              <a:solidFill>
                <a:srgbClr val="0F6571">
                  <a:alpha val="91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dirty="0">
                  <a:latin typeface="Raleway Light"/>
                </a:endParaRPr>
              </a:p>
            </p:txBody>
          </p:sp>
          <p:sp>
            <p:nvSpPr>
              <p:cNvPr id="80" name="Freeform 10"/>
              <p:cNvSpPr>
                <a:spLocks/>
              </p:cNvSpPr>
              <p:nvPr/>
            </p:nvSpPr>
            <p:spPr bwMode="auto">
              <a:xfrm>
                <a:off x="5641976" y="2257425"/>
                <a:ext cx="1301750" cy="3651250"/>
              </a:xfrm>
              <a:custGeom>
                <a:avLst/>
                <a:gdLst>
                  <a:gd name="T0" fmla="*/ 15 w 347"/>
                  <a:gd name="T1" fmla="*/ 75 h 971"/>
                  <a:gd name="T2" fmla="*/ 0 w 347"/>
                  <a:gd name="T3" fmla="*/ 0 h 971"/>
                  <a:gd name="T4" fmla="*/ 0 w 347"/>
                  <a:gd name="T5" fmla="*/ 971 h 971"/>
                  <a:gd name="T6" fmla="*/ 347 w 347"/>
                  <a:gd name="T7" fmla="*/ 971 h 971"/>
                  <a:gd name="T8" fmla="*/ 15 w 347"/>
                  <a:gd name="T9" fmla="*/ 75 h 9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7" h="971">
                    <a:moveTo>
                      <a:pt x="15" y="75"/>
                    </a:moveTo>
                    <a:cubicBezTo>
                      <a:pt x="9" y="33"/>
                      <a:pt x="3" y="0"/>
                      <a:pt x="0" y="0"/>
                    </a:cubicBezTo>
                    <a:cubicBezTo>
                      <a:pt x="0" y="971"/>
                      <a:pt x="0" y="971"/>
                      <a:pt x="0" y="971"/>
                    </a:cubicBezTo>
                    <a:cubicBezTo>
                      <a:pt x="347" y="971"/>
                      <a:pt x="347" y="971"/>
                      <a:pt x="347" y="971"/>
                    </a:cubicBezTo>
                    <a:cubicBezTo>
                      <a:pt x="347" y="971"/>
                      <a:pt x="105" y="750"/>
                      <a:pt x="15" y="75"/>
                    </a:cubicBezTo>
                    <a:close/>
                  </a:path>
                </a:pathLst>
              </a:custGeom>
              <a:solidFill>
                <a:srgbClr val="0F6571">
                  <a:alpha val="69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dirty="0">
                  <a:latin typeface="Raleway Light"/>
                </a:endParaRPr>
              </a:p>
            </p:txBody>
          </p:sp>
        </p:grpSp>
        <p:grpSp>
          <p:nvGrpSpPr>
            <p:cNvPr id="81" name="Group 122"/>
            <p:cNvGrpSpPr/>
            <p:nvPr/>
          </p:nvGrpSpPr>
          <p:grpSpPr>
            <a:xfrm>
              <a:off x="8359292" y="3367555"/>
              <a:ext cx="713016" cy="526175"/>
              <a:chOff x="4338638" y="2257425"/>
              <a:chExt cx="2605088" cy="3651250"/>
            </a:xfrm>
          </p:grpSpPr>
          <p:sp>
            <p:nvSpPr>
              <p:cNvPr id="82" name="Freeform 9"/>
              <p:cNvSpPr>
                <a:spLocks/>
              </p:cNvSpPr>
              <p:nvPr/>
            </p:nvSpPr>
            <p:spPr bwMode="auto">
              <a:xfrm>
                <a:off x="4338638" y="2257425"/>
                <a:ext cx="1303338" cy="3651250"/>
              </a:xfrm>
              <a:custGeom>
                <a:avLst/>
                <a:gdLst>
                  <a:gd name="T0" fmla="*/ 333 w 347"/>
                  <a:gd name="T1" fmla="*/ 75 h 971"/>
                  <a:gd name="T2" fmla="*/ 0 w 347"/>
                  <a:gd name="T3" fmla="*/ 971 h 971"/>
                  <a:gd name="T4" fmla="*/ 347 w 347"/>
                  <a:gd name="T5" fmla="*/ 971 h 971"/>
                  <a:gd name="T6" fmla="*/ 347 w 347"/>
                  <a:gd name="T7" fmla="*/ 0 h 971"/>
                  <a:gd name="T8" fmla="*/ 333 w 347"/>
                  <a:gd name="T9" fmla="*/ 75 h 9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7" h="971">
                    <a:moveTo>
                      <a:pt x="333" y="75"/>
                    </a:moveTo>
                    <a:cubicBezTo>
                      <a:pt x="242" y="750"/>
                      <a:pt x="0" y="971"/>
                      <a:pt x="0" y="971"/>
                    </a:cubicBezTo>
                    <a:cubicBezTo>
                      <a:pt x="347" y="971"/>
                      <a:pt x="347" y="971"/>
                      <a:pt x="347" y="971"/>
                    </a:cubicBezTo>
                    <a:cubicBezTo>
                      <a:pt x="347" y="0"/>
                      <a:pt x="347" y="0"/>
                      <a:pt x="347" y="0"/>
                    </a:cubicBezTo>
                    <a:cubicBezTo>
                      <a:pt x="345" y="0"/>
                      <a:pt x="339" y="33"/>
                      <a:pt x="333" y="75"/>
                    </a:cubicBezTo>
                    <a:close/>
                  </a:path>
                </a:pathLst>
              </a:custGeom>
              <a:solidFill>
                <a:srgbClr val="0F6571">
                  <a:alpha val="91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dirty="0">
                  <a:latin typeface="Raleway Light"/>
                </a:endParaRPr>
              </a:p>
            </p:txBody>
          </p:sp>
          <p:sp>
            <p:nvSpPr>
              <p:cNvPr id="83" name="Freeform 10"/>
              <p:cNvSpPr>
                <a:spLocks/>
              </p:cNvSpPr>
              <p:nvPr/>
            </p:nvSpPr>
            <p:spPr bwMode="auto">
              <a:xfrm>
                <a:off x="5641976" y="2257425"/>
                <a:ext cx="1301750" cy="3651250"/>
              </a:xfrm>
              <a:custGeom>
                <a:avLst/>
                <a:gdLst>
                  <a:gd name="T0" fmla="*/ 15 w 347"/>
                  <a:gd name="T1" fmla="*/ 75 h 971"/>
                  <a:gd name="T2" fmla="*/ 0 w 347"/>
                  <a:gd name="T3" fmla="*/ 0 h 971"/>
                  <a:gd name="T4" fmla="*/ 0 w 347"/>
                  <a:gd name="T5" fmla="*/ 971 h 971"/>
                  <a:gd name="T6" fmla="*/ 347 w 347"/>
                  <a:gd name="T7" fmla="*/ 971 h 971"/>
                  <a:gd name="T8" fmla="*/ 15 w 347"/>
                  <a:gd name="T9" fmla="*/ 75 h 9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7" h="971">
                    <a:moveTo>
                      <a:pt x="15" y="75"/>
                    </a:moveTo>
                    <a:cubicBezTo>
                      <a:pt x="9" y="33"/>
                      <a:pt x="3" y="0"/>
                      <a:pt x="0" y="0"/>
                    </a:cubicBezTo>
                    <a:cubicBezTo>
                      <a:pt x="0" y="971"/>
                      <a:pt x="0" y="971"/>
                      <a:pt x="0" y="971"/>
                    </a:cubicBezTo>
                    <a:cubicBezTo>
                      <a:pt x="347" y="971"/>
                      <a:pt x="347" y="971"/>
                      <a:pt x="347" y="971"/>
                    </a:cubicBezTo>
                    <a:cubicBezTo>
                      <a:pt x="347" y="971"/>
                      <a:pt x="105" y="750"/>
                      <a:pt x="15" y="75"/>
                    </a:cubicBezTo>
                    <a:close/>
                  </a:path>
                </a:pathLst>
              </a:custGeom>
              <a:solidFill>
                <a:srgbClr val="0F6571">
                  <a:alpha val="69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dirty="0">
                  <a:latin typeface="Raleway Light"/>
                </a:endParaRPr>
              </a:p>
            </p:txBody>
          </p:sp>
        </p:grpSp>
        <p:grpSp>
          <p:nvGrpSpPr>
            <p:cNvPr id="84" name="Group 122"/>
            <p:cNvGrpSpPr/>
            <p:nvPr/>
          </p:nvGrpSpPr>
          <p:grpSpPr>
            <a:xfrm>
              <a:off x="8006605" y="2854602"/>
              <a:ext cx="713016" cy="1039128"/>
              <a:chOff x="4338638" y="2257425"/>
              <a:chExt cx="2605088" cy="3651250"/>
            </a:xfrm>
          </p:grpSpPr>
          <p:sp>
            <p:nvSpPr>
              <p:cNvPr id="85" name="Freeform 9"/>
              <p:cNvSpPr>
                <a:spLocks/>
              </p:cNvSpPr>
              <p:nvPr/>
            </p:nvSpPr>
            <p:spPr bwMode="auto">
              <a:xfrm>
                <a:off x="4338638" y="2257425"/>
                <a:ext cx="1303338" cy="3651250"/>
              </a:xfrm>
              <a:custGeom>
                <a:avLst/>
                <a:gdLst>
                  <a:gd name="T0" fmla="*/ 333 w 347"/>
                  <a:gd name="T1" fmla="*/ 75 h 971"/>
                  <a:gd name="T2" fmla="*/ 0 w 347"/>
                  <a:gd name="T3" fmla="*/ 971 h 971"/>
                  <a:gd name="T4" fmla="*/ 347 w 347"/>
                  <a:gd name="T5" fmla="*/ 971 h 971"/>
                  <a:gd name="T6" fmla="*/ 347 w 347"/>
                  <a:gd name="T7" fmla="*/ 0 h 971"/>
                  <a:gd name="T8" fmla="*/ 333 w 347"/>
                  <a:gd name="T9" fmla="*/ 75 h 9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7" h="971">
                    <a:moveTo>
                      <a:pt x="333" y="75"/>
                    </a:moveTo>
                    <a:cubicBezTo>
                      <a:pt x="242" y="750"/>
                      <a:pt x="0" y="971"/>
                      <a:pt x="0" y="971"/>
                    </a:cubicBezTo>
                    <a:cubicBezTo>
                      <a:pt x="347" y="971"/>
                      <a:pt x="347" y="971"/>
                      <a:pt x="347" y="971"/>
                    </a:cubicBezTo>
                    <a:cubicBezTo>
                      <a:pt x="347" y="0"/>
                      <a:pt x="347" y="0"/>
                      <a:pt x="347" y="0"/>
                    </a:cubicBezTo>
                    <a:cubicBezTo>
                      <a:pt x="345" y="0"/>
                      <a:pt x="339" y="33"/>
                      <a:pt x="333" y="75"/>
                    </a:cubicBezTo>
                    <a:close/>
                  </a:path>
                </a:pathLst>
              </a:custGeom>
              <a:solidFill>
                <a:srgbClr val="0F6571">
                  <a:alpha val="91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dirty="0">
                  <a:latin typeface="Raleway Light"/>
                </a:endParaRPr>
              </a:p>
            </p:txBody>
          </p:sp>
          <p:sp>
            <p:nvSpPr>
              <p:cNvPr id="86" name="Freeform 10"/>
              <p:cNvSpPr>
                <a:spLocks/>
              </p:cNvSpPr>
              <p:nvPr/>
            </p:nvSpPr>
            <p:spPr bwMode="auto">
              <a:xfrm>
                <a:off x="5641976" y="2257425"/>
                <a:ext cx="1301750" cy="3651250"/>
              </a:xfrm>
              <a:custGeom>
                <a:avLst/>
                <a:gdLst>
                  <a:gd name="T0" fmla="*/ 15 w 347"/>
                  <a:gd name="T1" fmla="*/ 75 h 971"/>
                  <a:gd name="T2" fmla="*/ 0 w 347"/>
                  <a:gd name="T3" fmla="*/ 0 h 971"/>
                  <a:gd name="T4" fmla="*/ 0 w 347"/>
                  <a:gd name="T5" fmla="*/ 971 h 971"/>
                  <a:gd name="T6" fmla="*/ 347 w 347"/>
                  <a:gd name="T7" fmla="*/ 971 h 971"/>
                  <a:gd name="T8" fmla="*/ 15 w 347"/>
                  <a:gd name="T9" fmla="*/ 75 h 9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7" h="971">
                    <a:moveTo>
                      <a:pt x="15" y="75"/>
                    </a:moveTo>
                    <a:cubicBezTo>
                      <a:pt x="9" y="33"/>
                      <a:pt x="3" y="0"/>
                      <a:pt x="0" y="0"/>
                    </a:cubicBezTo>
                    <a:cubicBezTo>
                      <a:pt x="0" y="971"/>
                      <a:pt x="0" y="971"/>
                      <a:pt x="0" y="971"/>
                    </a:cubicBezTo>
                    <a:cubicBezTo>
                      <a:pt x="347" y="971"/>
                      <a:pt x="347" y="971"/>
                      <a:pt x="347" y="971"/>
                    </a:cubicBezTo>
                    <a:cubicBezTo>
                      <a:pt x="347" y="971"/>
                      <a:pt x="105" y="750"/>
                      <a:pt x="15" y="75"/>
                    </a:cubicBezTo>
                    <a:close/>
                  </a:path>
                </a:pathLst>
              </a:custGeom>
              <a:solidFill>
                <a:srgbClr val="0F6571">
                  <a:alpha val="69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dirty="0">
                  <a:latin typeface="Raleway Light"/>
                </a:endParaRPr>
              </a:p>
            </p:txBody>
          </p:sp>
        </p:grpSp>
      </p:grpSp>
      <p:sp>
        <p:nvSpPr>
          <p:cNvPr id="90" name="Прямоугольник 89"/>
          <p:cNvSpPr/>
          <p:nvPr/>
        </p:nvSpPr>
        <p:spPr>
          <a:xfrm>
            <a:off x="8424555" y="4250832"/>
            <a:ext cx="486030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05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2015</a:t>
            </a:r>
            <a:endParaRPr lang="ru-RU" sz="105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1" name="Прямоугольник 90"/>
          <p:cNvSpPr/>
          <p:nvPr/>
        </p:nvSpPr>
        <p:spPr>
          <a:xfrm>
            <a:off x="8963833" y="4243037"/>
            <a:ext cx="486030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050" b="1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201</a:t>
            </a:r>
            <a:r>
              <a:rPr lang="en-US" sz="1050" b="1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6</a:t>
            </a:r>
            <a:endParaRPr lang="ru-RU" sz="105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2" name="Прямоугольник 91"/>
          <p:cNvSpPr/>
          <p:nvPr/>
        </p:nvSpPr>
        <p:spPr>
          <a:xfrm>
            <a:off x="9539925" y="4243037"/>
            <a:ext cx="486030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050" b="1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201</a:t>
            </a:r>
            <a:r>
              <a:rPr lang="en-US" sz="1050" b="1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7</a:t>
            </a:r>
            <a:endParaRPr lang="ru-RU" sz="105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3" name="Прямоугольник 92"/>
          <p:cNvSpPr/>
          <p:nvPr/>
        </p:nvSpPr>
        <p:spPr>
          <a:xfrm>
            <a:off x="10152156" y="4236427"/>
            <a:ext cx="486030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050" b="1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201</a:t>
            </a:r>
            <a:r>
              <a:rPr lang="en-US" sz="1050" b="1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8</a:t>
            </a:r>
            <a:endParaRPr lang="ru-RU" sz="105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4" name="Прямоугольник 93"/>
          <p:cNvSpPr/>
          <p:nvPr/>
        </p:nvSpPr>
        <p:spPr>
          <a:xfrm>
            <a:off x="10846975" y="4271720"/>
            <a:ext cx="486030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050" b="1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201</a:t>
            </a:r>
            <a:r>
              <a:rPr lang="en-US" sz="1050" b="1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9</a:t>
            </a:r>
            <a:endParaRPr lang="ru-RU" sz="105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5" name="Прямоугольник 94"/>
          <p:cNvSpPr/>
          <p:nvPr/>
        </p:nvSpPr>
        <p:spPr>
          <a:xfrm>
            <a:off x="8538361" y="6485718"/>
            <a:ext cx="486030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05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2015</a:t>
            </a:r>
            <a:endParaRPr lang="ru-RU" sz="105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6" name="Прямоугольник 95"/>
          <p:cNvSpPr/>
          <p:nvPr/>
        </p:nvSpPr>
        <p:spPr>
          <a:xfrm>
            <a:off x="9077639" y="6477923"/>
            <a:ext cx="486030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050" b="1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201</a:t>
            </a:r>
            <a:r>
              <a:rPr lang="en-US" sz="1050" b="1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6</a:t>
            </a:r>
            <a:endParaRPr lang="ru-RU" sz="105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7" name="Прямоугольник 96"/>
          <p:cNvSpPr/>
          <p:nvPr/>
        </p:nvSpPr>
        <p:spPr>
          <a:xfrm>
            <a:off x="9653731" y="6477923"/>
            <a:ext cx="486030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050" b="1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201</a:t>
            </a:r>
            <a:r>
              <a:rPr lang="en-US" sz="1050" b="1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7</a:t>
            </a:r>
            <a:endParaRPr lang="ru-RU" sz="105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8" name="Прямоугольник 97"/>
          <p:cNvSpPr/>
          <p:nvPr/>
        </p:nvSpPr>
        <p:spPr>
          <a:xfrm>
            <a:off x="10265962" y="6471313"/>
            <a:ext cx="486030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050" b="1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201</a:t>
            </a:r>
            <a:r>
              <a:rPr lang="en-US" sz="1050" b="1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8</a:t>
            </a:r>
            <a:endParaRPr lang="ru-RU" sz="105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9" name="Прямоугольник 98"/>
          <p:cNvSpPr/>
          <p:nvPr/>
        </p:nvSpPr>
        <p:spPr>
          <a:xfrm>
            <a:off x="10960781" y="6506606"/>
            <a:ext cx="486030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050" b="1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201</a:t>
            </a:r>
            <a:r>
              <a:rPr lang="en-US" sz="1050" b="1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9</a:t>
            </a:r>
            <a:endParaRPr lang="ru-RU" sz="105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Прямоугольник 99"/>
          <p:cNvSpPr/>
          <p:nvPr/>
        </p:nvSpPr>
        <p:spPr>
          <a:xfrm>
            <a:off x="10891627" y="6038618"/>
            <a:ext cx="4956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/>
              <a:t>16</a:t>
            </a:r>
          </a:p>
        </p:txBody>
      </p:sp>
      <p:sp>
        <p:nvSpPr>
          <p:cNvPr id="101" name="Прямоугольник 100"/>
          <p:cNvSpPr/>
          <p:nvPr/>
        </p:nvSpPr>
        <p:spPr>
          <a:xfrm>
            <a:off x="10226272" y="6047662"/>
            <a:ext cx="4956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/>
              <a:t>12</a:t>
            </a:r>
            <a:endParaRPr lang="ru-RU" sz="2400" b="1" dirty="0"/>
          </a:p>
        </p:txBody>
      </p:sp>
      <p:sp>
        <p:nvSpPr>
          <p:cNvPr id="102" name="Прямоугольник 101"/>
          <p:cNvSpPr/>
          <p:nvPr/>
        </p:nvSpPr>
        <p:spPr>
          <a:xfrm>
            <a:off x="9690308" y="6064729"/>
            <a:ext cx="4956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/>
              <a:t>16</a:t>
            </a:r>
          </a:p>
        </p:txBody>
      </p:sp>
      <p:sp>
        <p:nvSpPr>
          <p:cNvPr id="103" name="Прямоугольник 102"/>
          <p:cNvSpPr/>
          <p:nvPr/>
        </p:nvSpPr>
        <p:spPr>
          <a:xfrm>
            <a:off x="9274863" y="6045049"/>
            <a:ext cx="34015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/>
              <a:t>6</a:t>
            </a:r>
            <a:endParaRPr lang="ru-RU" sz="2400" b="1" dirty="0"/>
          </a:p>
        </p:txBody>
      </p:sp>
      <p:sp>
        <p:nvSpPr>
          <p:cNvPr id="104" name="Прямоугольник 103"/>
          <p:cNvSpPr/>
          <p:nvPr/>
        </p:nvSpPr>
        <p:spPr>
          <a:xfrm>
            <a:off x="8690242" y="6041299"/>
            <a:ext cx="4956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/>
              <a:t>1</a:t>
            </a:r>
            <a:r>
              <a:rPr lang="en-US" sz="2400" b="1" dirty="0" smtClean="0"/>
              <a:t>2</a:t>
            </a:r>
            <a:endParaRPr lang="ru-RU" sz="2400" b="1" dirty="0"/>
          </a:p>
        </p:txBody>
      </p:sp>
      <p:sp>
        <p:nvSpPr>
          <p:cNvPr id="105" name="Прямоугольник 104"/>
          <p:cNvSpPr/>
          <p:nvPr/>
        </p:nvSpPr>
        <p:spPr>
          <a:xfrm>
            <a:off x="8478006" y="3771568"/>
            <a:ext cx="4956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/>
              <a:t>1</a:t>
            </a:r>
            <a:r>
              <a:rPr lang="en-US" sz="2400" b="1" dirty="0" smtClean="0"/>
              <a:t>1</a:t>
            </a:r>
            <a:endParaRPr lang="ru-RU" sz="2400" b="1" dirty="0"/>
          </a:p>
        </p:txBody>
      </p:sp>
      <p:sp>
        <p:nvSpPr>
          <p:cNvPr id="106" name="Прямоугольник 105"/>
          <p:cNvSpPr/>
          <p:nvPr/>
        </p:nvSpPr>
        <p:spPr>
          <a:xfrm>
            <a:off x="9128198" y="3864291"/>
            <a:ext cx="34015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/>
              <a:t>4</a:t>
            </a:r>
            <a:endParaRPr lang="ru-RU" sz="2400" b="1" dirty="0"/>
          </a:p>
        </p:txBody>
      </p:sp>
      <p:sp>
        <p:nvSpPr>
          <p:cNvPr id="107" name="Прямоугольник 106"/>
          <p:cNvSpPr/>
          <p:nvPr/>
        </p:nvSpPr>
        <p:spPr>
          <a:xfrm>
            <a:off x="9602530" y="3794423"/>
            <a:ext cx="4956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/>
              <a:t>1</a:t>
            </a:r>
            <a:r>
              <a:rPr lang="en-US" sz="2400" b="1" dirty="0" smtClean="0"/>
              <a:t>4</a:t>
            </a:r>
            <a:endParaRPr lang="ru-RU" sz="2400" b="1" dirty="0"/>
          </a:p>
        </p:txBody>
      </p:sp>
      <p:sp>
        <p:nvSpPr>
          <p:cNvPr id="108" name="Прямоугольник 107"/>
          <p:cNvSpPr/>
          <p:nvPr/>
        </p:nvSpPr>
        <p:spPr>
          <a:xfrm>
            <a:off x="10322563" y="3780659"/>
            <a:ext cx="34015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/>
              <a:t>9</a:t>
            </a:r>
            <a:endParaRPr lang="ru-RU" sz="2400" b="1" dirty="0"/>
          </a:p>
        </p:txBody>
      </p:sp>
      <p:sp>
        <p:nvSpPr>
          <p:cNvPr id="109" name="Прямоугольник 108"/>
          <p:cNvSpPr/>
          <p:nvPr/>
        </p:nvSpPr>
        <p:spPr>
          <a:xfrm>
            <a:off x="10909643" y="3772340"/>
            <a:ext cx="4956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/>
              <a:t>27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3888975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3188</TotalTime>
  <Words>743</Words>
  <Application>Microsoft Office PowerPoint</Application>
  <PresentationFormat>Широкоэкранный</PresentationFormat>
  <Paragraphs>331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9" baseType="lpstr">
      <vt:lpstr>Arial</vt:lpstr>
      <vt:lpstr>Calibri</vt:lpstr>
      <vt:lpstr>Calibri Light</vt:lpstr>
      <vt:lpstr>Raleway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Hunter</dc:creator>
  <cp:lastModifiedBy>Hunter</cp:lastModifiedBy>
  <cp:revision>99</cp:revision>
  <dcterms:created xsi:type="dcterms:W3CDTF">2020-01-23T15:38:50Z</dcterms:created>
  <dcterms:modified xsi:type="dcterms:W3CDTF">2020-01-24T14:25:20Z</dcterms:modified>
</cp:coreProperties>
</file>